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0" r:id="rId4"/>
    <p:sldId id="265" r:id="rId5"/>
    <p:sldId id="266" r:id="rId6"/>
    <p:sldId id="259" r:id="rId7"/>
    <p:sldId id="263" r:id="rId8"/>
    <p:sldId id="264" r:id="rId9"/>
    <p:sldId id="268" r:id="rId10"/>
    <p:sldId id="267" r:id="rId11"/>
    <p:sldId id="258" r:id="rId12"/>
    <p:sldId id="269" r:id="rId13"/>
    <p:sldId id="262" r:id="rId14"/>
    <p:sldId id="270" r:id="rId15"/>
    <p:sldId id="26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F:\UoM\Semester%204\Electrical%20Measurments%20and%20Instrumentation\Projects\excel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Flame Height Vs Voltage Difference</a:t>
            </a:r>
            <a:r>
              <a:rPr lang="en-US" sz="1800" b="1" baseline="0"/>
              <a:t> of IR Sensor</a:t>
            </a:r>
            <a:endParaRPr lang="en-US" sz="1800" b="1"/>
          </a:p>
        </c:rich>
      </c:tx>
      <c:layout>
        <c:manualLayout>
          <c:xMode val="edge"/>
          <c:yMode val="edge"/>
          <c:x val="0.306600168344477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3929083351663104E-2"/>
          <c:y val="5.3615706667712142E-2"/>
          <c:w val="0.93105825214418081"/>
          <c:h val="0.86303004559811758"/>
        </c:manualLayout>
      </c:layout>
      <c:scatterChart>
        <c:scatterStyle val="lineMarker"/>
        <c:varyColors val="0"/>
        <c:ser>
          <c:idx val="0"/>
          <c:order val="0"/>
          <c:tx>
            <c:v>Linear part</c:v>
          </c:tx>
          <c:spPr>
            <a:ln w="38100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  <a:effectLst/>
            </c:spPr>
          </c:marker>
          <c:trendline>
            <c:spPr>
              <a:ln w="57150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forward val="0.5"/>
            <c:dispRSqr val="1"/>
            <c:dispEq val="1"/>
            <c:trendlineLbl>
              <c:layout>
                <c:manualLayout>
                  <c:x val="-0.24055555367754933"/>
                  <c:y val="0.46116512069145477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900" b="0" i="0" u="none" strike="noStrike" kern="12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2000" b="1" baseline="0"/>
                      <a:t>y = 1.2986x - 2.7404</a:t>
                    </a:r>
                    <a:br>
                      <a:rPr lang="en-US" sz="2000" b="1" baseline="0"/>
                    </a:br>
                    <a:r>
                      <a:rPr lang="en-US" sz="2000" b="1" baseline="0"/>
                      <a:t>R² = 0.9722</a:t>
                    </a:r>
                    <a:endParaRPr lang="en-US" sz="2000" b="1"/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Sheet1!$A$2:$A$8</c:f>
              <c:numCache>
                <c:formatCode>General</c:formatCode>
                <c:ptCount val="7"/>
                <c:pt idx="0">
                  <c:v>2</c:v>
                </c:pt>
                <c:pt idx="1">
                  <c:v>2.5</c:v>
                </c:pt>
                <c:pt idx="2">
                  <c:v>3</c:v>
                </c:pt>
                <c:pt idx="3">
                  <c:v>3.5</c:v>
                </c:pt>
                <c:pt idx="4">
                  <c:v>4</c:v>
                </c:pt>
                <c:pt idx="5">
                  <c:v>5</c:v>
                </c:pt>
                <c:pt idx="6">
                  <c:v>5.5</c:v>
                </c:pt>
              </c:numCache>
            </c:numRef>
          </c:xVal>
          <c:y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0.41</c:v>
                </c:pt>
                <c:pt idx="2">
                  <c:v>1.05</c:v>
                </c:pt>
                <c:pt idx="3">
                  <c:v>1.32</c:v>
                </c:pt>
                <c:pt idx="4">
                  <c:v>2.67</c:v>
                </c:pt>
                <c:pt idx="5">
                  <c:v>4.0199999999999996</c:v>
                </c:pt>
                <c:pt idx="6">
                  <c:v>4.3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901-49D6-A36F-801AD4622987}"/>
            </c:ext>
          </c:extLst>
        </c:ser>
        <c:ser>
          <c:idx val="1"/>
          <c:order val="1"/>
          <c:tx>
            <c:v>Saturation Part</c:v>
          </c:tx>
          <c:spPr>
            <a:ln w="38100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  <a:effectLst/>
            </c:spPr>
          </c:marker>
          <c:trendline>
            <c:spPr>
              <a:ln w="57150" cap="rnd">
                <a:solidFill>
                  <a:srgbClr val="7030A0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1.4843469601734448E-2"/>
                  <c:y val="6.5557887254259206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900" b="0" i="0" u="none" strike="noStrike" kern="12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2000" b="1" baseline="0"/>
                      <a:t>y = 0.0174x + 4.2027</a:t>
                    </a:r>
                    <a:br>
                      <a:rPr lang="en-US" sz="2000" b="1" baseline="0"/>
                    </a:br>
                    <a:r>
                      <a:rPr lang="en-US" sz="2000" b="1" baseline="0"/>
                      <a:t>R² = 0.9691</a:t>
                    </a:r>
                    <a:endParaRPr lang="en-US" sz="2000" b="1"/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Sheet1!$A$8:$A$12</c:f>
              <c:numCache>
                <c:formatCode>General</c:formatCode>
                <c:ptCount val="5"/>
                <c:pt idx="0">
                  <c:v>5.5</c:v>
                </c:pt>
                <c:pt idx="1">
                  <c:v>6.5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</c:numCache>
            </c:numRef>
          </c:xVal>
          <c:yVal>
            <c:numRef>
              <c:f>Sheet1!$B$8:$B$12</c:f>
              <c:numCache>
                <c:formatCode>General</c:formatCode>
                <c:ptCount val="5"/>
                <c:pt idx="0">
                  <c:v>4.3</c:v>
                </c:pt>
                <c:pt idx="1">
                  <c:v>4.3099999999999996</c:v>
                </c:pt>
                <c:pt idx="2">
                  <c:v>4.33</c:v>
                </c:pt>
                <c:pt idx="3">
                  <c:v>4.34</c:v>
                </c:pt>
                <c:pt idx="4">
                  <c:v>4.3600000000000003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901-49D6-A36F-801AD4622987}"/>
            </c:ext>
          </c:extLst>
        </c:ser>
        <c:ser>
          <c:idx val="2"/>
          <c:order val="2"/>
          <c:tx>
            <c:v>saturation region</c:v>
          </c:tx>
          <c:spPr>
            <a:ln w="38100" cap="rnd">
              <a:solidFill>
                <a:schemeClr val="accent6">
                  <a:lumMod val="50000"/>
                </a:schemeClr>
              </a:solidFill>
              <a:prstDash val="dashDot"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38100">
                <a:solidFill>
                  <a:schemeClr val="accent6">
                    <a:lumMod val="50000"/>
                  </a:schemeClr>
                </a:solidFill>
                <a:prstDash val="dashDot"/>
              </a:ln>
              <a:effectLst/>
            </c:spPr>
          </c:marker>
          <c:xVal>
            <c:numLit>
              <c:formatCode>General</c:formatCode>
              <c:ptCount val="2"/>
              <c:pt idx="0">
                <c:v>5.5</c:v>
              </c:pt>
              <c:pt idx="1">
                <c:v>5.5</c:v>
              </c:pt>
            </c:numLit>
          </c:xVal>
          <c:yVal>
            <c:numLit>
              <c:formatCode>General</c:formatCode>
              <c:ptCount val="2"/>
              <c:pt idx="0">
                <c:v>-1</c:v>
              </c:pt>
              <c:pt idx="1">
                <c:v>6</c:v>
              </c:pt>
            </c:numLit>
          </c:yVal>
          <c:smooth val="0"/>
          <c:extLst>
            <c:ext xmlns:c16="http://schemas.microsoft.com/office/drawing/2014/chart" uri="{C3380CC4-5D6E-409C-BE32-E72D297353CC}">
              <c16:uniqueId val="{00000004-7901-49D6-A36F-801AD4622987}"/>
            </c:ext>
          </c:extLst>
        </c:ser>
        <c:ser>
          <c:idx val="3"/>
          <c:order val="3"/>
          <c:tx>
            <c:v>Voltage Limit</c:v>
          </c:tx>
          <c:spPr>
            <a:ln w="28575" cap="rnd">
              <a:solidFill>
                <a:schemeClr val="accent1">
                  <a:lumMod val="50000"/>
                </a:schemeClr>
              </a:solidFill>
              <a:prstDash val="lgDashDot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28575">
                <a:solidFill>
                  <a:schemeClr val="accent1">
                    <a:lumMod val="50000"/>
                  </a:schemeClr>
                </a:solidFill>
                <a:prstDash val="lgDashDot"/>
              </a:ln>
              <a:effectLst/>
            </c:spPr>
          </c:marker>
          <c:xVal>
            <c:numLit>
              <c:formatCode>General</c:formatCode>
              <c:ptCount val="2"/>
              <c:pt idx="0">
                <c:v>0</c:v>
              </c:pt>
              <c:pt idx="1">
                <c:v>10</c:v>
              </c:pt>
            </c:numLit>
          </c:xVal>
          <c:yVal>
            <c:numLit>
              <c:formatCode>General</c:formatCode>
              <c:ptCount val="2"/>
              <c:pt idx="0">
                <c:v>4.55</c:v>
              </c:pt>
              <c:pt idx="1">
                <c:v>4.55</c:v>
              </c:pt>
            </c:numLit>
          </c:yVal>
          <c:smooth val="0"/>
          <c:extLst>
            <c:ext xmlns:c16="http://schemas.microsoft.com/office/drawing/2014/chart" uri="{C3380CC4-5D6E-409C-BE32-E72D297353CC}">
              <c16:uniqueId val="{00000005-7901-49D6-A36F-801AD46229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25732032"/>
        <c:axId val="525734192"/>
      </c:scatterChart>
      <c:valAx>
        <c:axId val="5257320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1"/>
                  <a:t>Flame Height (cm)</a:t>
                </a:r>
                <a:endParaRPr lang="en-US" b="1"/>
              </a:p>
            </c:rich>
          </c:tx>
          <c:layout>
            <c:manualLayout>
              <c:xMode val="edge"/>
              <c:yMode val="edge"/>
              <c:x val="0.41632147034365269"/>
              <c:y val="0.9101499886257694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5734192"/>
        <c:crosses val="autoZero"/>
        <c:crossBetween val="midCat"/>
      </c:valAx>
      <c:valAx>
        <c:axId val="525734192"/>
        <c:scaling>
          <c:orientation val="minMax"/>
          <c:max val="5.5"/>
          <c:min val="-0.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1"/>
                  <a:t>Voltage Difference</a:t>
                </a:r>
              </a:p>
            </c:rich>
          </c:tx>
          <c:layout>
            <c:manualLayout>
              <c:xMode val="edge"/>
              <c:yMode val="edge"/>
              <c:x val="0"/>
              <c:y val="0.395876717393262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57320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1207414799620552"/>
          <c:y val="0.96746236985752176"/>
          <c:w val="0.77585162811217678"/>
          <c:h val="3.102450136747523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0.16616</cdr:x>
      <cdr:y>0.36505</cdr:y>
    </cdr:from>
    <cdr:to>
      <cdr:x>0.32217</cdr:x>
      <cdr:y>0.43578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76BE25C-3057-97D5-EBC5-701861E7D6BF}"/>
            </a:ext>
          </a:extLst>
        </cdr:cNvPr>
        <cdr:cNvSpPr txBox="1"/>
      </cdr:nvSpPr>
      <cdr:spPr>
        <a:xfrm xmlns:a="http://schemas.openxmlformats.org/drawingml/2006/main">
          <a:off x="1966111" y="2161449"/>
          <a:ext cx="1846088" cy="41878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>
              <a:solidFill>
                <a:srgbClr val="00B050"/>
              </a:solidFill>
            </a:rPr>
            <a:t>Linear Region</a:t>
          </a:r>
          <a:endParaRPr lang="en-US" sz="900" dirty="0">
            <a:solidFill>
              <a:srgbClr val="00B050"/>
            </a:solidFill>
          </a:endParaRPr>
        </a:p>
      </cdr:txBody>
    </cdr:sp>
  </cdr:relSizeAnchor>
  <cdr:relSizeAnchor xmlns:cdr="http://schemas.openxmlformats.org/drawingml/2006/chartDrawing">
    <cdr:from>
      <cdr:x>0.64833</cdr:x>
      <cdr:y>0.59637</cdr:y>
    </cdr:from>
    <cdr:to>
      <cdr:x>0.86776</cdr:x>
      <cdr:y>0.65902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BE310838-D5D8-D24D-07F0-D83005E321FA}"/>
            </a:ext>
          </a:extLst>
        </cdr:cNvPr>
        <cdr:cNvSpPr txBox="1"/>
      </cdr:nvSpPr>
      <cdr:spPr>
        <a:xfrm xmlns:a="http://schemas.openxmlformats.org/drawingml/2006/main">
          <a:off x="7671611" y="3531085"/>
          <a:ext cx="2596528" cy="37095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>
              <a:solidFill>
                <a:srgbClr val="00B050"/>
              </a:solidFill>
            </a:rPr>
            <a:t>Saturation Region</a:t>
          </a:r>
          <a:endParaRPr lang="en-US" sz="1000" dirty="0">
            <a:solidFill>
              <a:srgbClr val="00B050"/>
            </a:solidFill>
          </a:endParaRPr>
        </a:p>
      </cdr:txBody>
    </cdr:sp>
  </cdr:relSizeAnchor>
  <cdr:relSizeAnchor xmlns:cdr="http://schemas.openxmlformats.org/drawingml/2006/chartDrawing">
    <cdr:from>
      <cdr:x>0.09653</cdr:x>
      <cdr:y>0.12849</cdr:y>
    </cdr:from>
    <cdr:to>
      <cdr:x>0.31044</cdr:x>
      <cdr:y>0.18308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D3F66F27-D723-0183-B381-BB5550404408}"/>
            </a:ext>
          </a:extLst>
        </cdr:cNvPr>
        <cdr:cNvSpPr txBox="1"/>
      </cdr:nvSpPr>
      <cdr:spPr>
        <a:xfrm xmlns:a="http://schemas.openxmlformats.org/drawingml/2006/main">
          <a:off x="1142246" y="781723"/>
          <a:ext cx="2531151" cy="33210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>
              <a:solidFill>
                <a:srgbClr val="00B050"/>
              </a:solidFill>
            </a:rPr>
            <a:t>Voltage Limit = 4.545V</a:t>
          </a:r>
          <a:endParaRPr lang="en-US" sz="1100" dirty="0">
            <a:solidFill>
              <a:srgbClr val="00B050"/>
            </a:solidFill>
          </a:endParaRPr>
        </a:p>
      </cdr:txBody>
    </cdr:sp>
  </cdr:relSizeAnchor>
</c:userShape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5E3BC-2BFB-59AE-FBC9-D91FF52C72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136153-40B1-53C4-4040-01A1778C1F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5312F-3098-D16E-A2C0-6A9646E59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68827-7459-52A8-4AF0-9C2B0B84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9F235-01C7-4077-A3B5-F14572A05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0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1608-D36C-369F-E397-A2163D1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9A5BC6-B4AD-D1FA-27FF-5F947A0FB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DFFF7-6FE0-31FE-4F51-BEEE076D2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35042-97FA-0EE5-3C50-C6D057836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41BCA-D43D-4138-27F7-3CE2A384D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09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0F6DBD-E892-29EE-3F92-ACC89150EB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7A643B-A9A5-9E6A-3673-9C80DC1FAA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C9453-BB80-7D0B-4D37-1CD86D0CE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2DA14-1D02-FAAB-274A-4DCAAA4F3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2D8B5-8579-B3B5-8A51-A2863FE9B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19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0A73C-871E-65FB-B88D-DD13BFB68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03849-286B-89AF-9BE9-D04F30522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EA208-7864-0602-5755-DE577C221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9DB69-625E-2CEB-4A0B-76D19D13B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26536-F153-3D4F-9C1E-C8B42C948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4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6E206-9166-4E7D-E2AE-605AF64DA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D9FDE-F7A8-89A4-3049-52C5A3C06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A6336-5979-CF00-7C68-838C1DC40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2A01D-95FF-A07D-08C5-968B2EB25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86B7A-C159-8DCE-96C3-1B9010FBF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34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FE953-47AC-A0EC-6595-20E16DB9A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A9279-2D0C-523B-6E2B-17E9C4653D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10040C-EC96-BEB6-4EE7-16F6B070C3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D77F0-C84E-72C2-C3AE-70C6B0073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4B2B67-B9E5-FE89-309B-882C1B1DB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EF037-C0D2-9EE4-5D1D-440F9CE2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94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7E082-F707-85A6-C3D5-0016F949D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1121EF-2F2E-C28D-1C68-A103784FE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2AD313-E1CB-56FC-C380-34A9776F5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AB8629-2E03-2CCC-082A-4375B6F7A5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F69A95-D5C6-8B01-8B7A-746F8E0E9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0053DD-9C8A-CB5A-1BA8-85D63CE6B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69A30D-64BB-BAB7-0330-10BF4ED90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B6FEF8-5289-0829-B8DD-89F2C7299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43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97796-133F-175F-1FC6-9DDB3DCD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931E8-911C-9E46-C751-37A3E16CF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4D91DC-98BC-5E56-9EED-550033F50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D89DA8-AC15-3FCF-9B41-520D0BE9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1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E109C6-6C85-88CF-4C7B-EA97C1A4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B8C6A0-A19A-D607-D88D-966550668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B4A26-2426-7CE0-11D0-31AA88059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7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AC164-3B14-A187-8070-C00592F4C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0A569-2525-3483-701E-30C1C5189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423CD6-BDC5-B705-A0B5-6F264DAAFF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665581-C4CB-0F0D-5622-DC7BDCDBB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9598A0-D9AC-558C-B591-F50FE6851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3CC89-DA49-1932-6B06-F4A6AA6CE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037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024BD-4696-947D-B750-3F3F51C87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122173-D554-8A6D-4C85-BA70E094A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9BC068-C6AE-76FE-5EA9-290711BC2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CE83E1-1BB4-3355-798E-09BD9167E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CACC2-889F-3603-045E-32CE96374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A73EEC-8218-16C5-FEBC-EA7C00FA0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07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31321A-E3CF-B64E-2846-40BA6235B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2560B-C486-8633-4147-954CBF806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92ED1-CC7B-C8BA-1C4D-34BAF20F33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69B94-21F1-3B20-34C9-F340D135F0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90EEE-7003-DDE0-85AB-B04D5119B7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900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0.png"/><Relationship Id="rId4" Type="http://schemas.openxmlformats.org/officeDocument/2006/relationships/image" Target="../media/image15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3" descr="Fire engine parked inside a fire station">
            <a:extLst>
              <a:ext uri="{FF2B5EF4-FFF2-40B4-BE49-F238E27FC236}">
                <a16:creationId xmlns:a16="http://schemas.microsoft.com/office/drawing/2014/main" id="{1529B2F9-42EC-3B6E-6826-0F275AFACC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64FBC9-6839-867D-7423-3261CB928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8963608" cy="2162572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br>
              <a:rPr lang="en-US" sz="5100" b="0" i="0" u="none" strike="noStrike" baseline="0" dirty="0"/>
            </a:br>
            <a:r>
              <a:rPr lang="en-US" sz="5100" b="0" i="0" u="none" strike="noStrike" baseline="0" dirty="0">
                <a:latin typeface="Modern Love" panose="04090805081005020601" pitchFamily="82" charset="0"/>
              </a:rPr>
              <a:t> Fire Prevention System 	</a:t>
            </a:r>
            <a:br>
              <a:rPr lang="en-US" sz="5100" b="0" i="0" u="none" strike="noStrike" baseline="0" dirty="0"/>
            </a:br>
            <a:endParaRPr lang="en-US" sz="5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9481E9-F71C-43B2-6BBA-C0009B590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chemeClr val="tx1">
                    <a:lumMod val="95000"/>
                  </a:schemeClr>
                </a:solidFill>
                <a:latin typeface="Modern Love" panose="04090805081005020601" pitchFamily="82" charset="0"/>
              </a:rPr>
              <a:t>Group Number: G26 </a:t>
            </a:r>
          </a:p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Modern Love" panose="04090805081005020601" pitchFamily="82" charset="0"/>
            </a:endParaRPr>
          </a:p>
          <a:p>
            <a:pPr algn="ctr"/>
            <a:r>
              <a:rPr lang="en-US" sz="1800" b="0" i="0" u="none" strike="noStrike" baseline="0" dirty="0">
                <a:solidFill>
                  <a:schemeClr val="tx1">
                    <a:lumMod val="95000"/>
                  </a:schemeClr>
                </a:solidFill>
                <a:latin typeface="Modern Love" panose="04090805081005020601" pitchFamily="82" charset="0"/>
              </a:rPr>
              <a:t> Group Members: 200566R, 200571D, 200582L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Modern Love" panose="04090805081005020601" pitchFamily="82" charset="0"/>
              </a:rPr>
              <a:t>	</a:t>
            </a:r>
          </a:p>
          <a:p>
            <a:pPr algn="ctr"/>
            <a:r>
              <a:rPr lang="en-US" sz="1800" b="0" i="0" u="none" strike="noStrike" baseline="0" dirty="0">
                <a:solidFill>
                  <a:schemeClr val="tx1">
                    <a:lumMod val="95000"/>
                  </a:schemeClr>
                </a:solidFill>
                <a:latin typeface="Modern Love" panose="04090805081005020601" pitchFamily="82" charset="0"/>
              </a:rPr>
              <a:t>	</a:t>
            </a:r>
          </a:p>
          <a:p>
            <a:pPr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70831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9AEC0-4902-9032-A14E-A870B33CB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54" y="235391"/>
            <a:ext cx="10058400" cy="1076457"/>
          </a:xfrm>
        </p:spPr>
        <p:txBody>
          <a:bodyPr/>
          <a:lstStyle/>
          <a:p>
            <a:r>
              <a:rPr lang="en-US" dirty="0">
                <a:latin typeface="Modern Love" panose="04090805081005020601" pitchFamily="82" charset="0"/>
              </a:rPr>
              <a:t>Smoke Gas Sensor (MQ2)</a:t>
            </a:r>
          </a:p>
        </p:txBody>
      </p:sp>
      <p:pic>
        <p:nvPicPr>
          <p:cNvPr id="1026" name="Picture 2" descr="MQ2 Gas Sensor Pinout, Features, Equivalents &amp; Datasheet">
            <a:extLst>
              <a:ext uri="{FF2B5EF4-FFF2-40B4-BE49-F238E27FC236}">
                <a16:creationId xmlns:a16="http://schemas.microsoft.com/office/drawing/2014/main" id="{1690E8BC-6D70-3F3F-DF1B-0A319EAA72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21297" y="3746137"/>
            <a:ext cx="4201174" cy="2697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D46C02-4918-C7AF-B30E-91665F52E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29" y="1688361"/>
            <a:ext cx="7718516" cy="33370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7D4C4B-CB4D-BDF6-3F6B-C5C432FA3C59}"/>
              </a:ext>
            </a:extLst>
          </p:cNvPr>
          <p:cNvSpPr txBox="1"/>
          <p:nvPr/>
        </p:nvSpPr>
        <p:spPr>
          <a:xfrm>
            <a:off x="8312014" y="1905407"/>
            <a:ext cx="3111130" cy="1569660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Dot"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he Hand" panose="03070502030502020204" pitchFamily="66" charset="0"/>
              </a:rPr>
              <a:t>There are two types of outputs we can get. </a:t>
            </a:r>
          </a:p>
          <a:p>
            <a:r>
              <a:rPr lang="en-US" sz="3200" b="1" dirty="0">
                <a:latin typeface="The Hand" panose="03070502030502020204" pitchFamily="66" charset="0"/>
              </a:rPr>
              <a:t>We used analog output.</a:t>
            </a:r>
          </a:p>
        </p:txBody>
      </p:sp>
    </p:spTree>
    <p:extLst>
      <p:ext uri="{BB962C8B-B14F-4D97-AF65-F5344CB8AC3E}">
        <p14:creationId xmlns:p14="http://schemas.microsoft.com/office/powerpoint/2010/main" val="245663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MT Industrial Exhaust Fan -SFA-35 [14&quot;]">
            <a:extLst>
              <a:ext uri="{FF2B5EF4-FFF2-40B4-BE49-F238E27FC236}">
                <a16:creationId xmlns:a16="http://schemas.microsoft.com/office/drawing/2014/main" id="{2E0F0188-F989-FD67-C2CD-B85FEFAC66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41" r="5" b="17101"/>
          <a:stretch/>
        </p:blipFill>
        <p:spPr bwMode="auto">
          <a:xfrm>
            <a:off x="3252692" y="1735747"/>
            <a:ext cx="5272420" cy="325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BF0709-2852-095F-C456-1AF71B5B8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157871"/>
          </a:xfrm>
        </p:spPr>
        <p:txBody>
          <a:bodyPr anchor="b">
            <a:normAutofit/>
          </a:bodyPr>
          <a:lstStyle/>
          <a:p>
            <a:r>
              <a:rPr lang="en-US" sz="7200" dirty="0">
                <a:latin typeface="Modern Love" panose="04090805081005020601" pitchFamily="82" charset="0"/>
              </a:rPr>
              <a:t>Actuators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B028D-02FB-1556-5701-929461E1D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" y="2706624"/>
            <a:ext cx="3279631" cy="2280155"/>
          </a:xfrm>
          <a:custGeom>
            <a:avLst/>
            <a:gdLst>
              <a:gd name="connsiteX0" fmla="*/ 0 w 3279631"/>
              <a:gd name="connsiteY0" fmla="*/ 0 h 2280155"/>
              <a:gd name="connsiteX1" fmla="*/ 3279631 w 3279631"/>
              <a:gd name="connsiteY1" fmla="*/ 0 h 2280155"/>
              <a:gd name="connsiteX2" fmla="*/ 3279631 w 3279631"/>
              <a:gd name="connsiteY2" fmla="*/ 2280155 h 2280155"/>
              <a:gd name="connsiteX3" fmla="*/ 0 w 3279631"/>
              <a:gd name="connsiteY3" fmla="*/ 2280155 h 2280155"/>
              <a:gd name="connsiteX4" fmla="*/ 0 w 3279631"/>
              <a:gd name="connsiteY4" fmla="*/ 0 h 2280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9631" h="2280155" fill="none" extrusionOk="0">
                <a:moveTo>
                  <a:pt x="0" y="0"/>
                </a:moveTo>
                <a:cubicBezTo>
                  <a:pt x="889292" y="117883"/>
                  <a:pt x="2473674" y="132791"/>
                  <a:pt x="3279631" y="0"/>
                </a:cubicBezTo>
                <a:cubicBezTo>
                  <a:pt x="3225663" y="524725"/>
                  <a:pt x="3266035" y="1881814"/>
                  <a:pt x="3279631" y="2280155"/>
                </a:cubicBezTo>
                <a:cubicBezTo>
                  <a:pt x="2316670" y="2418924"/>
                  <a:pt x="1166286" y="2362396"/>
                  <a:pt x="0" y="2280155"/>
                </a:cubicBezTo>
                <a:cubicBezTo>
                  <a:pt x="101275" y="1829739"/>
                  <a:pt x="149235" y="932064"/>
                  <a:pt x="0" y="0"/>
                </a:cubicBezTo>
                <a:close/>
              </a:path>
              <a:path w="3279631" h="2280155" stroke="0" extrusionOk="0">
                <a:moveTo>
                  <a:pt x="0" y="0"/>
                </a:moveTo>
                <a:cubicBezTo>
                  <a:pt x="1510930" y="319"/>
                  <a:pt x="2377073" y="55809"/>
                  <a:pt x="3279631" y="0"/>
                </a:cubicBezTo>
                <a:cubicBezTo>
                  <a:pt x="3313604" y="1085375"/>
                  <a:pt x="3378399" y="1255204"/>
                  <a:pt x="3279631" y="2280155"/>
                </a:cubicBezTo>
                <a:cubicBezTo>
                  <a:pt x="2200859" y="2443093"/>
                  <a:pt x="1429637" y="2147007"/>
                  <a:pt x="0" y="2280155"/>
                </a:cubicBezTo>
                <a:cubicBezTo>
                  <a:pt x="-35692" y="1622428"/>
                  <a:pt x="4875" y="999797"/>
                  <a:pt x="0" y="0"/>
                </a:cubicBezTo>
                <a:close/>
              </a:path>
            </a:pathLst>
          </a:custGeom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978022949">
                  <ask:type>
                    <ask:lineSketchCurved/>
                  </ask:type>
                </ask:lineSketchStyleProps>
              </a:ext>
            </a:extLst>
          </a:ln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b="1" dirty="0">
                <a:latin typeface="The Hand" panose="03070502030502020204" pitchFamily="66" charset="0"/>
              </a:rPr>
              <a:t> Buzzer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b="1" dirty="0">
                <a:latin typeface="The Hand" panose="03070502030502020204" pitchFamily="66" charset="0"/>
              </a:rPr>
              <a:t> Exhaust Fan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b="1" dirty="0">
                <a:latin typeface="The Hand" panose="03070502030502020204" pitchFamily="66" charset="0"/>
              </a:rPr>
              <a:t> Solar Water Motor</a:t>
            </a:r>
          </a:p>
        </p:txBody>
      </p:sp>
      <p:pic>
        <p:nvPicPr>
          <p:cNvPr id="1026" name="Picture 2" descr="Buzzer Module (Large) for Arduino">
            <a:extLst>
              <a:ext uri="{FF2B5EF4-FFF2-40B4-BE49-F238E27FC236}">
                <a16:creationId xmlns:a16="http://schemas.microsoft.com/office/drawing/2014/main" id="{5D493010-ADDD-7CAE-6B8E-BA64A0571A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8" b="9018"/>
          <a:stretch/>
        </p:blipFill>
        <p:spPr bwMode="auto">
          <a:xfrm>
            <a:off x="8410812" y="129691"/>
            <a:ext cx="3209970" cy="3024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QBM 12v DC Solar Water Pump for Solar DC Cooler, Black (Pack of 1) :  Amazon.in: Garden &amp; Outdoors">
            <a:extLst>
              <a:ext uri="{FF2B5EF4-FFF2-40B4-BE49-F238E27FC236}">
                <a16:creationId xmlns:a16="http://schemas.microsoft.com/office/drawing/2014/main" id="{FCC9A949-43DC-40A6-B1CE-E4627B11F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4071" y="3176661"/>
            <a:ext cx="3279631" cy="3013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09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45E683-7336-5259-F644-DFA5D5379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035" y="132651"/>
            <a:ext cx="4728067" cy="34229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FE30A3-44D4-7CF0-CF25-D03D423A9D4B}"/>
              </a:ext>
            </a:extLst>
          </p:cNvPr>
          <p:cNvSpPr txBox="1"/>
          <p:nvPr/>
        </p:nvSpPr>
        <p:spPr>
          <a:xfrm>
            <a:off x="306798" y="915556"/>
            <a:ext cx="62636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Modern Love" panose="04090805081005020601" pitchFamily="82" charset="0"/>
              </a:rPr>
              <a:t>LabVIEW program for Actuators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D9337D-4DA9-0CAA-5399-6FD28C1F1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81" y="2375554"/>
            <a:ext cx="5786489" cy="29821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545A8D-2487-15F6-5321-7293B6EE4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481" y="3743234"/>
            <a:ext cx="5173669" cy="29821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86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Juthour-Tech | LCD 16 x 2 Yellow Green Display for Arduino AVR PIC">
            <a:extLst>
              <a:ext uri="{FF2B5EF4-FFF2-40B4-BE49-F238E27FC236}">
                <a16:creationId xmlns:a16="http://schemas.microsoft.com/office/drawing/2014/main" id="{1F6A0A00-3D00-780A-5BF5-68252353B4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" t="23990" r="1271" b="16164"/>
          <a:stretch/>
        </p:blipFill>
        <p:spPr bwMode="auto">
          <a:xfrm>
            <a:off x="7431343" y="1086511"/>
            <a:ext cx="4120578" cy="250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D9B315-F8DC-FC67-4C1B-98D13C958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8192835" cy="1522285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dirty="0">
                <a:latin typeface="Modern Love" panose="04090805081005020601" pitchFamily="82" charset="0"/>
              </a:rPr>
              <a:t>Peripheral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CC5D9-5612-462B-CFE0-46ABA1B94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2126" y="2220093"/>
            <a:ext cx="3649116" cy="1208907"/>
          </a:xfr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>
            <a:normAutofit/>
          </a:bodyPr>
          <a:lstStyle/>
          <a:p>
            <a:r>
              <a:rPr lang="en-US" sz="3200" b="1" dirty="0">
                <a:latin typeface="The Hand" panose="03070502030502020204" pitchFamily="66" charset="0"/>
              </a:rPr>
              <a:t>LCD Display</a:t>
            </a:r>
          </a:p>
          <a:p>
            <a:r>
              <a:rPr lang="en-US" sz="3200" b="1" dirty="0">
                <a:latin typeface="The Hand" panose="03070502030502020204" pitchFamily="66" charset="0"/>
              </a:rPr>
              <a:t>ESP32 with GSM900A SMS Send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3074" name="Picture 2" descr="ESP32 Development Board DevKit V1 ESP-32 2.4GHz Wi-Fi Bluetooth 30 Pin  Arduino Compatible for Internet of Things IoT: Buy Online at Best Prices in  SriLanka | Daraz.lk">
            <a:extLst>
              <a:ext uri="{FF2B5EF4-FFF2-40B4-BE49-F238E27FC236}">
                <a16:creationId xmlns:a16="http://schemas.microsoft.com/office/drawing/2014/main" id="{DE4455B5-B958-BFEC-CA8F-1517C56357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54" b="15644"/>
          <a:stretch/>
        </p:blipFill>
        <p:spPr bwMode="auto">
          <a:xfrm>
            <a:off x="810702" y="3770217"/>
            <a:ext cx="4051454" cy="2852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IM900A GSM Module Pinout, Examples, Applications, Features">
            <a:extLst>
              <a:ext uri="{FF2B5EF4-FFF2-40B4-BE49-F238E27FC236}">
                <a16:creationId xmlns:a16="http://schemas.microsoft.com/office/drawing/2014/main" id="{FC7ED2C7-9C7E-0725-AB2F-98F4C971CF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455" r="21779" b="20919"/>
          <a:stretch/>
        </p:blipFill>
        <p:spPr bwMode="auto">
          <a:xfrm>
            <a:off x="5130497" y="3710517"/>
            <a:ext cx="4225074" cy="3058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87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9F6FF-0040-4A0C-5C74-D27E5A569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71" y="998693"/>
            <a:ext cx="5524893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Modern Love" panose="04090805081005020601" pitchFamily="82" charset="0"/>
              </a:rPr>
              <a:t>LabVIEW program for </a:t>
            </a:r>
            <a:br>
              <a:rPr lang="en-US" dirty="0">
                <a:latin typeface="Modern Love" panose="04090805081005020601" pitchFamily="82" charset="0"/>
              </a:rPr>
            </a:br>
            <a:r>
              <a:rPr lang="en-US" dirty="0">
                <a:latin typeface="Modern Love" panose="04090805081005020601" pitchFamily="82" charset="0"/>
              </a:rPr>
              <a:t>peripheral devices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EBC93F-ADBD-CB1F-5D8B-DE15BB8890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66" b="9638"/>
          <a:stretch/>
        </p:blipFill>
        <p:spPr>
          <a:xfrm>
            <a:off x="1310770" y="3143840"/>
            <a:ext cx="9115276" cy="34313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D3A059-C70C-6489-DC97-9CC4A8EA6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1427" b="19757"/>
          <a:stretch/>
        </p:blipFill>
        <p:spPr>
          <a:xfrm>
            <a:off x="7007375" y="282803"/>
            <a:ext cx="4497254" cy="25829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878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334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DC287-ABE1-7F8D-B3D5-210C22474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LabVIEW Interface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A062B0-04E9-CFB9-9C6E-A7AAD8539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983318"/>
            <a:ext cx="7188199" cy="48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30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Q2 Gas Sensor Tutorial: Measuring Gas Concentration with PictoBlox -  STEMpedia Education">
            <a:extLst>
              <a:ext uri="{FF2B5EF4-FFF2-40B4-BE49-F238E27FC236}">
                <a16:creationId xmlns:a16="http://schemas.microsoft.com/office/drawing/2014/main" id="{ED8D6796-6B25-27A3-55FF-3E0B532186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8" t="16128" r="16397" b="14017"/>
          <a:stretch/>
        </p:blipFill>
        <p:spPr bwMode="auto">
          <a:xfrm>
            <a:off x="5929837" y="3884527"/>
            <a:ext cx="3168712" cy="2611607"/>
          </a:xfrm>
          <a:custGeom>
            <a:avLst/>
            <a:gdLst/>
            <a:ahLst/>
            <a:cxnLst/>
            <a:rect l="l" t="t" r="r" b="b"/>
            <a:pathLst>
              <a:path w="4047645" h="2495811">
                <a:moveTo>
                  <a:pt x="2441891" y="4"/>
                </a:moveTo>
                <a:cubicBezTo>
                  <a:pt x="2489381" y="-78"/>
                  <a:pt x="2536882" y="1163"/>
                  <a:pt x="2584383" y="4428"/>
                </a:cubicBezTo>
                <a:cubicBezTo>
                  <a:pt x="2744314" y="17813"/>
                  <a:pt x="2904989" y="21079"/>
                  <a:pt x="3065367" y="14222"/>
                </a:cubicBezTo>
                <a:cubicBezTo>
                  <a:pt x="3194244" y="5694"/>
                  <a:pt x="3323514" y="4206"/>
                  <a:pt x="3452568" y="9782"/>
                </a:cubicBezTo>
                <a:cubicBezTo>
                  <a:pt x="3572813" y="16442"/>
                  <a:pt x="3693059" y="23233"/>
                  <a:pt x="3813712" y="19315"/>
                </a:cubicBezTo>
                <a:cubicBezTo>
                  <a:pt x="3861755" y="17748"/>
                  <a:pt x="3909121" y="15789"/>
                  <a:pt x="3956758" y="13177"/>
                </a:cubicBezTo>
                <a:lnTo>
                  <a:pt x="4047645" y="9696"/>
                </a:lnTo>
                <a:lnTo>
                  <a:pt x="4047645" y="2495811"/>
                </a:lnTo>
                <a:lnTo>
                  <a:pt x="28177" y="2495811"/>
                </a:lnTo>
                <a:lnTo>
                  <a:pt x="28782" y="2485852"/>
                </a:lnTo>
                <a:cubicBezTo>
                  <a:pt x="31911" y="2365446"/>
                  <a:pt x="35027" y="2245002"/>
                  <a:pt x="38157" y="2124521"/>
                </a:cubicBezTo>
                <a:cubicBezTo>
                  <a:pt x="38284" y="2119444"/>
                  <a:pt x="39171" y="2114494"/>
                  <a:pt x="39171" y="2109417"/>
                </a:cubicBezTo>
                <a:cubicBezTo>
                  <a:pt x="48166" y="1995573"/>
                  <a:pt x="53107" y="1881729"/>
                  <a:pt x="18899" y="1770550"/>
                </a:cubicBezTo>
                <a:cubicBezTo>
                  <a:pt x="15871" y="1760104"/>
                  <a:pt x="14262" y="1749304"/>
                  <a:pt x="14084" y="1738440"/>
                </a:cubicBezTo>
                <a:cubicBezTo>
                  <a:pt x="12413" y="1641514"/>
                  <a:pt x="16644" y="1544587"/>
                  <a:pt x="26754" y="1448181"/>
                </a:cubicBezTo>
                <a:cubicBezTo>
                  <a:pt x="31949" y="1389038"/>
                  <a:pt x="26754" y="1329006"/>
                  <a:pt x="43478" y="1270498"/>
                </a:cubicBezTo>
                <a:cubicBezTo>
                  <a:pt x="50864" y="1241421"/>
                  <a:pt x="55109" y="1211634"/>
                  <a:pt x="56147" y="1181656"/>
                </a:cubicBezTo>
                <a:cubicBezTo>
                  <a:pt x="59948" y="1109060"/>
                  <a:pt x="38537" y="1040779"/>
                  <a:pt x="18139" y="972244"/>
                </a:cubicBezTo>
                <a:cubicBezTo>
                  <a:pt x="7370" y="935945"/>
                  <a:pt x="-5426" y="898886"/>
                  <a:pt x="2429" y="860811"/>
                </a:cubicBezTo>
                <a:cubicBezTo>
                  <a:pt x="16707" y="802251"/>
                  <a:pt x="24854" y="742359"/>
                  <a:pt x="26754" y="682112"/>
                </a:cubicBezTo>
                <a:cubicBezTo>
                  <a:pt x="26754" y="639468"/>
                  <a:pt x="16365" y="597712"/>
                  <a:pt x="20039" y="555195"/>
                </a:cubicBezTo>
                <a:cubicBezTo>
                  <a:pt x="28211" y="472712"/>
                  <a:pt x="30238" y="389734"/>
                  <a:pt x="26121" y="306946"/>
                </a:cubicBezTo>
                <a:cubicBezTo>
                  <a:pt x="26095" y="273846"/>
                  <a:pt x="29846" y="240848"/>
                  <a:pt x="37270" y="208585"/>
                </a:cubicBezTo>
                <a:cubicBezTo>
                  <a:pt x="46506" y="151651"/>
                  <a:pt x="48419" y="93777"/>
                  <a:pt x="42971" y="36360"/>
                </a:cubicBezTo>
                <a:lnTo>
                  <a:pt x="38853" y="8429"/>
                </a:lnTo>
                <a:lnTo>
                  <a:pt x="56649" y="7824"/>
                </a:lnTo>
                <a:cubicBezTo>
                  <a:pt x="210497" y="-156"/>
                  <a:pt x="364754" y="3162"/>
                  <a:pt x="518087" y="17748"/>
                </a:cubicBezTo>
                <a:cubicBezTo>
                  <a:pt x="626567" y="25440"/>
                  <a:pt x="735534" y="24213"/>
                  <a:pt x="843809" y="14092"/>
                </a:cubicBezTo>
                <a:cubicBezTo>
                  <a:pt x="1042499" y="-1711"/>
                  <a:pt x="1240782" y="10958"/>
                  <a:pt x="1439065" y="21666"/>
                </a:cubicBezTo>
                <a:cubicBezTo>
                  <a:pt x="1631105" y="32113"/>
                  <a:pt x="1823010" y="24408"/>
                  <a:pt x="2015050" y="17487"/>
                </a:cubicBezTo>
                <a:cubicBezTo>
                  <a:pt x="2157045" y="12394"/>
                  <a:pt x="2299420" y="249"/>
                  <a:pt x="2441891" y="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9EFDEB-F1C6-552C-16D2-9CD3400EA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797" y="345795"/>
            <a:ext cx="6548371" cy="1419358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700" dirty="0">
                <a:latin typeface="Modern Love" panose="04090805081005020601" pitchFamily="82" charset="0"/>
              </a:rPr>
              <a:t>Sensors</a:t>
            </a:r>
            <a:endParaRPr lang="en-US" sz="4000" dirty="0">
              <a:latin typeface="Modern Love" panose="04090805081005020601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2D591-B260-F258-0D66-1EBFF9529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841" y="2138360"/>
            <a:ext cx="5596232" cy="2060160"/>
          </a:xfrm>
          <a:custGeom>
            <a:avLst/>
            <a:gdLst>
              <a:gd name="connsiteX0" fmla="*/ 0 w 5596232"/>
              <a:gd name="connsiteY0" fmla="*/ 0 h 2060160"/>
              <a:gd name="connsiteX1" fmla="*/ 615586 w 5596232"/>
              <a:gd name="connsiteY1" fmla="*/ 0 h 2060160"/>
              <a:gd name="connsiteX2" fmla="*/ 1231171 w 5596232"/>
              <a:gd name="connsiteY2" fmla="*/ 0 h 2060160"/>
              <a:gd name="connsiteX3" fmla="*/ 1622907 w 5596232"/>
              <a:gd name="connsiteY3" fmla="*/ 0 h 2060160"/>
              <a:gd name="connsiteX4" fmla="*/ 2238493 w 5596232"/>
              <a:gd name="connsiteY4" fmla="*/ 0 h 2060160"/>
              <a:gd name="connsiteX5" fmla="*/ 2686191 w 5596232"/>
              <a:gd name="connsiteY5" fmla="*/ 0 h 2060160"/>
              <a:gd name="connsiteX6" fmla="*/ 3357739 w 5596232"/>
              <a:gd name="connsiteY6" fmla="*/ 0 h 2060160"/>
              <a:gd name="connsiteX7" fmla="*/ 4029287 w 5596232"/>
              <a:gd name="connsiteY7" fmla="*/ 0 h 2060160"/>
              <a:gd name="connsiteX8" fmla="*/ 4532948 w 5596232"/>
              <a:gd name="connsiteY8" fmla="*/ 0 h 2060160"/>
              <a:gd name="connsiteX9" fmla="*/ 5092571 w 5596232"/>
              <a:gd name="connsiteY9" fmla="*/ 0 h 2060160"/>
              <a:gd name="connsiteX10" fmla="*/ 5596232 w 5596232"/>
              <a:gd name="connsiteY10" fmla="*/ 0 h 2060160"/>
              <a:gd name="connsiteX11" fmla="*/ 5596232 w 5596232"/>
              <a:gd name="connsiteY11" fmla="*/ 535642 h 2060160"/>
              <a:gd name="connsiteX12" fmla="*/ 5596232 w 5596232"/>
              <a:gd name="connsiteY12" fmla="*/ 1030080 h 2060160"/>
              <a:gd name="connsiteX13" fmla="*/ 5596232 w 5596232"/>
              <a:gd name="connsiteY13" fmla="*/ 1586323 h 2060160"/>
              <a:gd name="connsiteX14" fmla="*/ 5596232 w 5596232"/>
              <a:gd name="connsiteY14" fmla="*/ 2060160 h 2060160"/>
              <a:gd name="connsiteX15" fmla="*/ 5036609 w 5596232"/>
              <a:gd name="connsiteY15" fmla="*/ 2060160 h 2060160"/>
              <a:gd name="connsiteX16" fmla="*/ 4644873 w 5596232"/>
              <a:gd name="connsiteY16" fmla="*/ 2060160 h 2060160"/>
              <a:gd name="connsiteX17" fmla="*/ 4029287 w 5596232"/>
              <a:gd name="connsiteY17" fmla="*/ 2060160 h 2060160"/>
              <a:gd name="connsiteX18" fmla="*/ 3581588 w 5596232"/>
              <a:gd name="connsiteY18" fmla="*/ 2060160 h 2060160"/>
              <a:gd name="connsiteX19" fmla="*/ 3189852 w 5596232"/>
              <a:gd name="connsiteY19" fmla="*/ 2060160 h 2060160"/>
              <a:gd name="connsiteX20" fmla="*/ 2518304 w 5596232"/>
              <a:gd name="connsiteY20" fmla="*/ 2060160 h 2060160"/>
              <a:gd name="connsiteX21" fmla="*/ 2070606 w 5596232"/>
              <a:gd name="connsiteY21" fmla="*/ 2060160 h 2060160"/>
              <a:gd name="connsiteX22" fmla="*/ 1455020 w 5596232"/>
              <a:gd name="connsiteY22" fmla="*/ 2060160 h 2060160"/>
              <a:gd name="connsiteX23" fmla="*/ 1063284 w 5596232"/>
              <a:gd name="connsiteY23" fmla="*/ 2060160 h 2060160"/>
              <a:gd name="connsiteX24" fmla="*/ 615586 w 5596232"/>
              <a:gd name="connsiteY24" fmla="*/ 2060160 h 2060160"/>
              <a:gd name="connsiteX25" fmla="*/ 0 w 5596232"/>
              <a:gd name="connsiteY25" fmla="*/ 2060160 h 2060160"/>
              <a:gd name="connsiteX26" fmla="*/ 0 w 5596232"/>
              <a:gd name="connsiteY26" fmla="*/ 1565722 h 2060160"/>
              <a:gd name="connsiteX27" fmla="*/ 0 w 5596232"/>
              <a:gd name="connsiteY27" fmla="*/ 1009478 h 2060160"/>
              <a:gd name="connsiteX28" fmla="*/ 0 w 5596232"/>
              <a:gd name="connsiteY28" fmla="*/ 473837 h 2060160"/>
              <a:gd name="connsiteX29" fmla="*/ 0 w 5596232"/>
              <a:gd name="connsiteY29" fmla="*/ 0 h 206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96232" h="2060160" fill="none" extrusionOk="0">
                <a:moveTo>
                  <a:pt x="0" y="0"/>
                </a:moveTo>
                <a:cubicBezTo>
                  <a:pt x="186421" y="-20136"/>
                  <a:pt x="341958" y="40403"/>
                  <a:pt x="615586" y="0"/>
                </a:cubicBezTo>
                <a:cubicBezTo>
                  <a:pt x="889214" y="-40403"/>
                  <a:pt x="973526" y="63214"/>
                  <a:pt x="1231171" y="0"/>
                </a:cubicBezTo>
                <a:cubicBezTo>
                  <a:pt x="1488816" y="-63214"/>
                  <a:pt x="1485757" y="42630"/>
                  <a:pt x="1622907" y="0"/>
                </a:cubicBezTo>
                <a:cubicBezTo>
                  <a:pt x="1760057" y="-42630"/>
                  <a:pt x="2082162" y="19020"/>
                  <a:pt x="2238493" y="0"/>
                </a:cubicBezTo>
                <a:cubicBezTo>
                  <a:pt x="2394824" y="-19020"/>
                  <a:pt x="2590629" y="1853"/>
                  <a:pt x="2686191" y="0"/>
                </a:cubicBezTo>
                <a:cubicBezTo>
                  <a:pt x="2781753" y="-1853"/>
                  <a:pt x="3147331" y="70195"/>
                  <a:pt x="3357739" y="0"/>
                </a:cubicBezTo>
                <a:cubicBezTo>
                  <a:pt x="3568147" y="-70195"/>
                  <a:pt x="3703911" y="70726"/>
                  <a:pt x="4029287" y="0"/>
                </a:cubicBezTo>
                <a:cubicBezTo>
                  <a:pt x="4354663" y="-70726"/>
                  <a:pt x="4403434" y="6494"/>
                  <a:pt x="4532948" y="0"/>
                </a:cubicBezTo>
                <a:cubicBezTo>
                  <a:pt x="4662462" y="-6494"/>
                  <a:pt x="4817283" y="16080"/>
                  <a:pt x="5092571" y="0"/>
                </a:cubicBezTo>
                <a:cubicBezTo>
                  <a:pt x="5367859" y="-16080"/>
                  <a:pt x="5433992" y="31434"/>
                  <a:pt x="5596232" y="0"/>
                </a:cubicBezTo>
                <a:cubicBezTo>
                  <a:pt x="5625777" y="115510"/>
                  <a:pt x="5554759" y="343145"/>
                  <a:pt x="5596232" y="535642"/>
                </a:cubicBezTo>
                <a:cubicBezTo>
                  <a:pt x="5637705" y="728139"/>
                  <a:pt x="5581253" y="803217"/>
                  <a:pt x="5596232" y="1030080"/>
                </a:cubicBezTo>
                <a:cubicBezTo>
                  <a:pt x="5611211" y="1256943"/>
                  <a:pt x="5556002" y="1371971"/>
                  <a:pt x="5596232" y="1586323"/>
                </a:cubicBezTo>
                <a:cubicBezTo>
                  <a:pt x="5636462" y="1800675"/>
                  <a:pt x="5559420" y="1921022"/>
                  <a:pt x="5596232" y="2060160"/>
                </a:cubicBezTo>
                <a:cubicBezTo>
                  <a:pt x="5467325" y="2078359"/>
                  <a:pt x="5268755" y="2011255"/>
                  <a:pt x="5036609" y="2060160"/>
                </a:cubicBezTo>
                <a:cubicBezTo>
                  <a:pt x="4804463" y="2109065"/>
                  <a:pt x="4787749" y="2022891"/>
                  <a:pt x="4644873" y="2060160"/>
                </a:cubicBezTo>
                <a:cubicBezTo>
                  <a:pt x="4501997" y="2097429"/>
                  <a:pt x="4153160" y="2044197"/>
                  <a:pt x="4029287" y="2060160"/>
                </a:cubicBezTo>
                <a:cubicBezTo>
                  <a:pt x="3905414" y="2076123"/>
                  <a:pt x="3729017" y="2011375"/>
                  <a:pt x="3581588" y="2060160"/>
                </a:cubicBezTo>
                <a:cubicBezTo>
                  <a:pt x="3434159" y="2108945"/>
                  <a:pt x="3314910" y="2034541"/>
                  <a:pt x="3189852" y="2060160"/>
                </a:cubicBezTo>
                <a:cubicBezTo>
                  <a:pt x="3064794" y="2085779"/>
                  <a:pt x="2844681" y="2005732"/>
                  <a:pt x="2518304" y="2060160"/>
                </a:cubicBezTo>
                <a:cubicBezTo>
                  <a:pt x="2191927" y="2114588"/>
                  <a:pt x="2289535" y="2019325"/>
                  <a:pt x="2070606" y="2060160"/>
                </a:cubicBezTo>
                <a:cubicBezTo>
                  <a:pt x="1851677" y="2100995"/>
                  <a:pt x="1611246" y="2045541"/>
                  <a:pt x="1455020" y="2060160"/>
                </a:cubicBezTo>
                <a:cubicBezTo>
                  <a:pt x="1298794" y="2074779"/>
                  <a:pt x="1197648" y="2050532"/>
                  <a:pt x="1063284" y="2060160"/>
                </a:cubicBezTo>
                <a:cubicBezTo>
                  <a:pt x="928920" y="2069788"/>
                  <a:pt x="777997" y="2033210"/>
                  <a:pt x="615586" y="2060160"/>
                </a:cubicBezTo>
                <a:cubicBezTo>
                  <a:pt x="453175" y="2087110"/>
                  <a:pt x="272904" y="2012864"/>
                  <a:pt x="0" y="2060160"/>
                </a:cubicBezTo>
                <a:cubicBezTo>
                  <a:pt x="-23925" y="1852057"/>
                  <a:pt x="57842" y="1675625"/>
                  <a:pt x="0" y="1565722"/>
                </a:cubicBezTo>
                <a:cubicBezTo>
                  <a:pt x="-57842" y="1455819"/>
                  <a:pt x="14240" y="1151150"/>
                  <a:pt x="0" y="1009478"/>
                </a:cubicBezTo>
                <a:cubicBezTo>
                  <a:pt x="-14240" y="867806"/>
                  <a:pt x="58608" y="665892"/>
                  <a:pt x="0" y="473837"/>
                </a:cubicBezTo>
                <a:cubicBezTo>
                  <a:pt x="-58608" y="281782"/>
                  <a:pt x="32987" y="201209"/>
                  <a:pt x="0" y="0"/>
                </a:cubicBezTo>
                <a:close/>
              </a:path>
              <a:path w="5596232" h="2060160" stroke="0" extrusionOk="0">
                <a:moveTo>
                  <a:pt x="0" y="0"/>
                </a:moveTo>
                <a:cubicBezTo>
                  <a:pt x="123073" y="-32108"/>
                  <a:pt x="265948" y="45762"/>
                  <a:pt x="447699" y="0"/>
                </a:cubicBezTo>
                <a:cubicBezTo>
                  <a:pt x="629450" y="-45762"/>
                  <a:pt x="737602" y="39538"/>
                  <a:pt x="951359" y="0"/>
                </a:cubicBezTo>
                <a:cubicBezTo>
                  <a:pt x="1165116" y="-39538"/>
                  <a:pt x="1329769" y="5430"/>
                  <a:pt x="1510983" y="0"/>
                </a:cubicBezTo>
                <a:cubicBezTo>
                  <a:pt x="1692197" y="-5430"/>
                  <a:pt x="1818026" y="3264"/>
                  <a:pt x="2014644" y="0"/>
                </a:cubicBezTo>
                <a:cubicBezTo>
                  <a:pt x="2211262" y="-3264"/>
                  <a:pt x="2356809" y="2754"/>
                  <a:pt x="2462342" y="0"/>
                </a:cubicBezTo>
                <a:cubicBezTo>
                  <a:pt x="2567875" y="-2754"/>
                  <a:pt x="2907602" y="49873"/>
                  <a:pt x="3133890" y="0"/>
                </a:cubicBezTo>
                <a:cubicBezTo>
                  <a:pt x="3360178" y="-49873"/>
                  <a:pt x="3337540" y="12854"/>
                  <a:pt x="3525626" y="0"/>
                </a:cubicBezTo>
                <a:cubicBezTo>
                  <a:pt x="3713712" y="-12854"/>
                  <a:pt x="3866510" y="29655"/>
                  <a:pt x="4029287" y="0"/>
                </a:cubicBezTo>
                <a:cubicBezTo>
                  <a:pt x="4192064" y="-29655"/>
                  <a:pt x="4446095" y="33376"/>
                  <a:pt x="4644873" y="0"/>
                </a:cubicBezTo>
                <a:cubicBezTo>
                  <a:pt x="4843651" y="-33376"/>
                  <a:pt x="5217511" y="53052"/>
                  <a:pt x="5596232" y="0"/>
                </a:cubicBezTo>
                <a:cubicBezTo>
                  <a:pt x="5613886" y="144969"/>
                  <a:pt x="5576241" y="267248"/>
                  <a:pt x="5596232" y="515040"/>
                </a:cubicBezTo>
                <a:cubicBezTo>
                  <a:pt x="5616223" y="762832"/>
                  <a:pt x="5569770" y="793513"/>
                  <a:pt x="5596232" y="1030080"/>
                </a:cubicBezTo>
                <a:cubicBezTo>
                  <a:pt x="5622694" y="1266647"/>
                  <a:pt x="5542327" y="1328848"/>
                  <a:pt x="5596232" y="1503917"/>
                </a:cubicBezTo>
                <a:cubicBezTo>
                  <a:pt x="5650137" y="1678986"/>
                  <a:pt x="5571291" y="1840480"/>
                  <a:pt x="5596232" y="2060160"/>
                </a:cubicBezTo>
                <a:cubicBezTo>
                  <a:pt x="5465618" y="2081480"/>
                  <a:pt x="5180648" y="2040743"/>
                  <a:pt x="4980646" y="2060160"/>
                </a:cubicBezTo>
                <a:cubicBezTo>
                  <a:pt x="4780644" y="2079577"/>
                  <a:pt x="4724837" y="2000682"/>
                  <a:pt x="4476986" y="2060160"/>
                </a:cubicBezTo>
                <a:cubicBezTo>
                  <a:pt x="4229135" y="2119638"/>
                  <a:pt x="4079846" y="2057968"/>
                  <a:pt x="3973325" y="2060160"/>
                </a:cubicBezTo>
                <a:cubicBezTo>
                  <a:pt x="3866804" y="2062352"/>
                  <a:pt x="3498227" y="2023812"/>
                  <a:pt x="3357739" y="2060160"/>
                </a:cubicBezTo>
                <a:cubicBezTo>
                  <a:pt x="3217251" y="2096508"/>
                  <a:pt x="2897213" y="2052083"/>
                  <a:pt x="2742154" y="2060160"/>
                </a:cubicBezTo>
                <a:cubicBezTo>
                  <a:pt x="2587096" y="2068237"/>
                  <a:pt x="2443114" y="2010994"/>
                  <a:pt x="2182530" y="2060160"/>
                </a:cubicBezTo>
                <a:cubicBezTo>
                  <a:pt x="1921946" y="2109326"/>
                  <a:pt x="1874503" y="2031198"/>
                  <a:pt x="1734832" y="2060160"/>
                </a:cubicBezTo>
                <a:cubicBezTo>
                  <a:pt x="1595161" y="2089122"/>
                  <a:pt x="1363657" y="1998528"/>
                  <a:pt x="1119246" y="2060160"/>
                </a:cubicBezTo>
                <a:cubicBezTo>
                  <a:pt x="874835" y="2121792"/>
                  <a:pt x="838458" y="2029060"/>
                  <a:pt x="615586" y="2060160"/>
                </a:cubicBezTo>
                <a:cubicBezTo>
                  <a:pt x="392714" y="2091260"/>
                  <a:pt x="205504" y="2047022"/>
                  <a:pt x="0" y="2060160"/>
                </a:cubicBezTo>
                <a:cubicBezTo>
                  <a:pt x="-41249" y="1902752"/>
                  <a:pt x="52355" y="1820203"/>
                  <a:pt x="0" y="1606925"/>
                </a:cubicBezTo>
                <a:cubicBezTo>
                  <a:pt x="-52355" y="1393647"/>
                  <a:pt x="5582" y="1357829"/>
                  <a:pt x="0" y="1112486"/>
                </a:cubicBezTo>
                <a:cubicBezTo>
                  <a:pt x="-5582" y="867143"/>
                  <a:pt x="52609" y="789318"/>
                  <a:pt x="0" y="638650"/>
                </a:cubicBezTo>
                <a:cubicBezTo>
                  <a:pt x="-52609" y="487982"/>
                  <a:pt x="25531" y="203737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483199">
                  <ask:type>
                    <ask:lineSketchScribble/>
                  </ask:type>
                </ask:lineSketchStyleProps>
              </a:ext>
            </a:extLst>
          </a:ln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latin typeface="The Hand" panose="03070502030502020204" pitchFamily="66" charset="0"/>
              </a:rPr>
              <a:t> IR Sensor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latin typeface="The Hand" panose="03070502030502020204" pitchFamily="66" charset="0"/>
              </a:rPr>
              <a:t> Temperature Sensor(MAX6675 Thermocouple Sensor)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latin typeface="The Hand" panose="03070502030502020204" pitchFamily="66" charset="0"/>
              </a:rPr>
              <a:t> Smoke Gas Sensor(MQ2 Smoke Gas Sensor)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2" descr="MAX6675 Module with K Type Thermocouple Sensor -">
            <a:extLst>
              <a:ext uri="{FF2B5EF4-FFF2-40B4-BE49-F238E27FC236}">
                <a16:creationId xmlns:a16="http://schemas.microsoft.com/office/drawing/2014/main" id="{5CAF108D-5895-ED1A-0C5C-49E4BC028D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4" t="17285" r="-3" b="19952"/>
          <a:stretch/>
        </p:blipFill>
        <p:spPr bwMode="auto">
          <a:xfrm>
            <a:off x="7140468" y="622426"/>
            <a:ext cx="4486220" cy="2806574"/>
          </a:xfrm>
          <a:custGeom>
            <a:avLst/>
            <a:gdLst/>
            <a:ahLst/>
            <a:cxnLst/>
            <a:rect l="l" t="t" r="r" b="b"/>
            <a:pathLst>
              <a:path w="4035547" h="4178808">
                <a:moveTo>
                  <a:pt x="14988" y="0"/>
                </a:moveTo>
                <a:lnTo>
                  <a:pt x="4035547" y="0"/>
                </a:lnTo>
                <a:lnTo>
                  <a:pt x="4035547" y="4161794"/>
                </a:lnTo>
                <a:lnTo>
                  <a:pt x="3918602" y="4164199"/>
                </a:lnTo>
                <a:cubicBezTo>
                  <a:pt x="3673497" y="4178956"/>
                  <a:pt x="3428120" y="4172295"/>
                  <a:pt x="3183014" y="4175560"/>
                </a:cubicBezTo>
                <a:cubicBezTo>
                  <a:pt x="2855121" y="4180001"/>
                  <a:pt x="2527499" y="4168639"/>
                  <a:pt x="2199742" y="4167595"/>
                </a:cubicBezTo>
                <a:cubicBezTo>
                  <a:pt x="2132562" y="4167334"/>
                  <a:pt x="2065110" y="4170729"/>
                  <a:pt x="1998202" y="4175952"/>
                </a:cubicBezTo>
                <a:cubicBezTo>
                  <a:pt x="1905507" y="4183005"/>
                  <a:pt x="1814033" y="4174124"/>
                  <a:pt x="1722153" y="4165766"/>
                </a:cubicBezTo>
                <a:cubicBezTo>
                  <a:pt x="1611407" y="4155711"/>
                  <a:pt x="1500933" y="4164591"/>
                  <a:pt x="1390867" y="4176214"/>
                </a:cubicBezTo>
                <a:lnTo>
                  <a:pt x="1348076" y="4178808"/>
                </a:lnTo>
                <a:lnTo>
                  <a:pt x="597587" y="4178808"/>
                </a:lnTo>
                <a:lnTo>
                  <a:pt x="507890" y="4175773"/>
                </a:lnTo>
                <a:cubicBezTo>
                  <a:pt x="403218" y="4174810"/>
                  <a:pt x="298546" y="4175691"/>
                  <a:pt x="193840" y="4176214"/>
                </a:cubicBezTo>
                <a:lnTo>
                  <a:pt x="2757" y="4175742"/>
                </a:lnTo>
                <a:lnTo>
                  <a:pt x="2810" y="4034870"/>
                </a:lnTo>
                <a:cubicBezTo>
                  <a:pt x="5629" y="3979851"/>
                  <a:pt x="10539" y="3924896"/>
                  <a:pt x="15416" y="3870068"/>
                </a:cubicBezTo>
                <a:cubicBezTo>
                  <a:pt x="23018" y="3799731"/>
                  <a:pt x="25045" y="3728899"/>
                  <a:pt x="21498" y="3658244"/>
                </a:cubicBezTo>
                <a:cubicBezTo>
                  <a:pt x="17063" y="3602147"/>
                  <a:pt x="10095" y="3546050"/>
                  <a:pt x="8828" y="3489953"/>
                </a:cubicBezTo>
                <a:cubicBezTo>
                  <a:pt x="6548" y="3389688"/>
                  <a:pt x="7434" y="3289424"/>
                  <a:pt x="13262" y="3189160"/>
                </a:cubicBezTo>
                <a:cubicBezTo>
                  <a:pt x="16176" y="3138901"/>
                  <a:pt x="20864" y="3089150"/>
                  <a:pt x="22891" y="3038510"/>
                </a:cubicBezTo>
                <a:cubicBezTo>
                  <a:pt x="24918" y="2987870"/>
                  <a:pt x="28973" y="2936723"/>
                  <a:pt x="17444" y="2887098"/>
                </a:cubicBezTo>
                <a:cubicBezTo>
                  <a:pt x="-2068" y="2802699"/>
                  <a:pt x="12249" y="2718680"/>
                  <a:pt x="16430" y="2634534"/>
                </a:cubicBezTo>
                <a:cubicBezTo>
                  <a:pt x="18964" y="2582244"/>
                  <a:pt x="34168" y="2528685"/>
                  <a:pt x="20738" y="2477919"/>
                </a:cubicBezTo>
                <a:cubicBezTo>
                  <a:pt x="-421" y="2398342"/>
                  <a:pt x="13389" y="2320415"/>
                  <a:pt x="20738" y="2242107"/>
                </a:cubicBezTo>
                <a:cubicBezTo>
                  <a:pt x="29213" y="2168001"/>
                  <a:pt x="27718" y="2093082"/>
                  <a:pt x="16303" y="2019369"/>
                </a:cubicBezTo>
                <a:cubicBezTo>
                  <a:pt x="1986" y="1946239"/>
                  <a:pt x="1986" y="1871028"/>
                  <a:pt x="16303" y="1797899"/>
                </a:cubicBezTo>
                <a:cubicBezTo>
                  <a:pt x="28162" y="1737537"/>
                  <a:pt x="29530" y="1675589"/>
                  <a:pt x="20357" y="1614758"/>
                </a:cubicBezTo>
                <a:cubicBezTo>
                  <a:pt x="14149" y="1571226"/>
                  <a:pt x="3000" y="1527947"/>
                  <a:pt x="1480" y="1484415"/>
                </a:cubicBezTo>
                <a:cubicBezTo>
                  <a:pt x="-1662" y="1393377"/>
                  <a:pt x="200" y="1302238"/>
                  <a:pt x="7055" y="1211417"/>
                </a:cubicBezTo>
                <a:cubicBezTo>
                  <a:pt x="15036" y="1107980"/>
                  <a:pt x="30366" y="1004923"/>
                  <a:pt x="19724" y="900725"/>
                </a:cubicBezTo>
                <a:cubicBezTo>
                  <a:pt x="16050" y="864934"/>
                  <a:pt x="8575" y="829270"/>
                  <a:pt x="7815" y="793353"/>
                </a:cubicBezTo>
                <a:cubicBezTo>
                  <a:pt x="6168" y="726087"/>
                  <a:pt x="5407" y="659710"/>
                  <a:pt x="9208" y="590286"/>
                </a:cubicBezTo>
                <a:cubicBezTo>
                  <a:pt x="13009" y="520863"/>
                  <a:pt x="27452" y="450424"/>
                  <a:pt x="17697" y="382270"/>
                </a:cubicBezTo>
                <a:cubicBezTo>
                  <a:pt x="7941" y="314115"/>
                  <a:pt x="14276" y="247103"/>
                  <a:pt x="20611" y="180218"/>
                </a:cubicBezTo>
                <a:cubicBezTo>
                  <a:pt x="23652" y="148426"/>
                  <a:pt x="25711" y="116982"/>
                  <a:pt x="25156" y="8566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AA2C04-8DB4-FAEB-7403-CCB27D4DCE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931" t="23156" r="-1" b="23921"/>
          <a:stretch/>
        </p:blipFill>
        <p:spPr>
          <a:xfrm>
            <a:off x="8929249" y="3545629"/>
            <a:ext cx="2697439" cy="19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4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B5801-F8B1-96D1-2831-99AA545A6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32" y="179801"/>
            <a:ext cx="2637365" cy="9941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Modern Love" panose="04090805081005020601" pitchFamily="82" charset="0"/>
              </a:rPr>
              <a:t>IR Sensor</a:t>
            </a:r>
          </a:p>
        </p:txBody>
      </p:sp>
      <p:pic>
        <p:nvPicPr>
          <p:cNvPr id="2050" name="Picture 2" descr="IR Receiver">
            <a:extLst>
              <a:ext uri="{FF2B5EF4-FFF2-40B4-BE49-F238E27FC236}">
                <a16:creationId xmlns:a16="http://schemas.microsoft.com/office/drawing/2014/main" id="{2ED517CB-C6C4-3F25-3E02-A1083BD48E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77902" y="3840260"/>
            <a:ext cx="1917051" cy="191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9413894-4FF5-C350-EACE-18B01295A0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1494599"/>
              </p:ext>
            </p:extLst>
          </p:nvPr>
        </p:nvGraphicFramePr>
        <p:xfrm>
          <a:off x="4308473" y="64751"/>
          <a:ext cx="7704498" cy="32580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49078">
                  <a:extLst>
                    <a:ext uri="{9D8B030D-6E8A-4147-A177-3AD203B41FA5}">
                      <a16:colId xmlns:a16="http://schemas.microsoft.com/office/drawing/2014/main" val="2507667071"/>
                    </a:ext>
                  </a:extLst>
                </a:gridCol>
                <a:gridCol w="3655420">
                  <a:extLst>
                    <a:ext uri="{9D8B030D-6E8A-4147-A177-3AD203B41FA5}">
                      <a16:colId xmlns:a16="http://schemas.microsoft.com/office/drawing/2014/main" val="285179853"/>
                    </a:ext>
                  </a:extLst>
                </a:gridCol>
              </a:tblGrid>
              <a:tr h="305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Flame Height from Source(cm)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Voltage Reading (V)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0209703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3283585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0.41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6912036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1.05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75222695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5105676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2.67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16983575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9315205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45178939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4.31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1931528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4.33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24763808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4.34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15208862"/>
                  </a:ext>
                </a:extLst>
              </a:tr>
              <a:tr h="2684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4.36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647873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C732DA00-1270-2C24-00C9-CA391FA40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62" y="3420194"/>
            <a:ext cx="9069066" cy="325800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6D6B22-BA1D-6396-1CFF-BDA4DCC53A83}"/>
              </a:ext>
            </a:extLst>
          </p:cNvPr>
          <p:cNvSpPr txBox="1"/>
          <p:nvPr/>
        </p:nvSpPr>
        <p:spPr>
          <a:xfrm>
            <a:off x="10260923" y="5674455"/>
            <a:ext cx="1351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Photo Diode</a:t>
            </a:r>
          </a:p>
        </p:txBody>
      </p:sp>
      <p:pic>
        <p:nvPicPr>
          <p:cNvPr id="11" name="Picture 10" descr="A diagram of a molecule&#10;&#10;Description automatically generated">
            <a:extLst>
              <a:ext uri="{FF2B5EF4-FFF2-40B4-BE49-F238E27FC236}">
                <a16:creationId xmlns:a16="http://schemas.microsoft.com/office/drawing/2014/main" id="{E7D91A71-5B38-470E-F044-E2E9A882DE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6000" contrast="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005" t="31400" r="9692" b="29657"/>
          <a:stretch/>
        </p:blipFill>
        <p:spPr>
          <a:xfrm>
            <a:off x="885227" y="820391"/>
            <a:ext cx="2861999" cy="243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7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983160BB-AF18-0471-EE5B-0FF85A97F5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2875963"/>
              </p:ext>
            </p:extLst>
          </p:nvPr>
        </p:nvGraphicFramePr>
        <p:xfrm>
          <a:off x="179560" y="226337"/>
          <a:ext cx="11832880" cy="6083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1496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2">
                <a:extLst>
                  <a:ext uri="{FF2B5EF4-FFF2-40B4-BE49-F238E27FC236}">
                    <a16:creationId xmlns:a16="http://schemas.microsoft.com/office/drawing/2014/main" id="{502012DF-87A1-688E-1A08-65662116F7C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414" y="233142"/>
                <a:ext cx="6133494" cy="5932267"/>
              </a:xfrm>
              <a:custGeom>
                <a:avLst/>
                <a:gdLst>
                  <a:gd name="connsiteX0" fmla="*/ 0 w 6133494"/>
                  <a:gd name="connsiteY0" fmla="*/ 0 h 5932267"/>
                  <a:gd name="connsiteX1" fmla="*/ 6133494 w 6133494"/>
                  <a:gd name="connsiteY1" fmla="*/ 0 h 5932267"/>
                  <a:gd name="connsiteX2" fmla="*/ 6133494 w 6133494"/>
                  <a:gd name="connsiteY2" fmla="*/ 5932267 h 5932267"/>
                  <a:gd name="connsiteX3" fmla="*/ 0 w 6133494"/>
                  <a:gd name="connsiteY3" fmla="*/ 5932267 h 5932267"/>
                  <a:gd name="connsiteX4" fmla="*/ 0 w 6133494"/>
                  <a:gd name="connsiteY4" fmla="*/ 0 h 5932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33494" h="5932267" extrusionOk="0">
                    <a:moveTo>
                      <a:pt x="0" y="0"/>
                    </a:moveTo>
                    <a:cubicBezTo>
                      <a:pt x="1789467" y="-141063"/>
                      <a:pt x="3649230" y="-125352"/>
                      <a:pt x="6133494" y="0"/>
                    </a:cubicBezTo>
                    <a:cubicBezTo>
                      <a:pt x="6080942" y="1561856"/>
                      <a:pt x="6213161" y="5139889"/>
                      <a:pt x="6133494" y="5932267"/>
                    </a:cubicBezTo>
                    <a:cubicBezTo>
                      <a:pt x="4198942" y="6099507"/>
                      <a:pt x="2898960" y="5846660"/>
                      <a:pt x="0" y="5932267"/>
                    </a:cubicBezTo>
                    <a:cubicBezTo>
                      <a:pt x="83120" y="5004771"/>
                      <a:pt x="103343" y="1542460"/>
                      <a:pt x="0" y="0"/>
                    </a:cubicBezTo>
                    <a:close/>
                  </a:path>
                </a:pathLst>
              </a:custGeom>
              <a:noFill/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2876443567">
                      <a:prstGeom prst="rect">
                        <a:avLst/>
                      </a:pr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>
                <a:normAutofit lnSpcReduction="10000"/>
              </a:bodyPr>
              <a:lstStyle>
                <a:lvl1pPr marL="91440" indent="-9144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en-US" sz="21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𝑓𝑙𝑎𝑚𝑒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h𝑒𝑖𝑔h𝑡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 (2≤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&lt;∞)</m:t>
                    </m:r>
                  </m:oMath>
                </a14:m>
                <a:endParaRPr lang="en-US" sz="2100" dirty="0"/>
              </a:p>
              <a:p>
                <a14:m>
                  <m:oMath xmlns:m="http://schemas.openxmlformats.org/officeDocument/2006/math">
                    <m:r>
                      <a:rPr lang="en-US" sz="21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𝑣𝑜𝑙𝑡𝑎𝑔𝑒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𝑑𝑖𝑓𝑓𝑒𝑟𝑒𝑛𝑐𝑒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 (0≤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≤4.545)</m:t>
                    </m:r>
                  </m:oMath>
                </a14:m>
                <a:endParaRPr lang="en-US" sz="2100" dirty="0"/>
              </a:p>
              <a:p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𝑇h𝑒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𝑚𝑎𝑥𝑖𝑚𝑢𝑚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𝑡h𝑒𝑜𝑟𝑒𝑡𝑖𝑐𝑎𝑙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𝑣𝑜𝑙𝑡𝑎𝑔𝑒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𝑑𝑖𝑓𝑓𝑒𝑟𝑒𝑛𝑐𝑒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 4.545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dirty="0"/>
              </a:p>
              <a:p>
                <a:r>
                  <a:rPr lang="en-US" sz="2100" dirty="0"/>
                  <a:t>Rearrange the equation for the linear region,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sz="21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=1.2986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100" i="1" smtClean="0">
                        <a:latin typeface="Cambria Math" panose="02040503050406030204" pitchFamily="18" charset="0"/>
                      </a:rPr>
                      <m:t>−2.7404 </m:t>
                    </m:r>
                  </m:oMath>
                </a14:m>
                <a:endParaRPr lang="en-US" sz="2100" dirty="0"/>
              </a:p>
              <a:p>
                <a:r>
                  <a:rPr lang="en-US" sz="2100" dirty="0"/>
                  <a:t>to find the flame height according to the voltage difference</a:t>
                </a:r>
              </a:p>
              <a:p>
                <a:pPr marL="201168" lvl="1" indent="0">
                  <a:buFont typeface="Calibri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10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1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0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100" i="1" smtClean="0">
                              <a:latin typeface="Cambria Math" panose="02040503050406030204" pitchFamily="18" charset="0"/>
                            </a:rPr>
                            <m:t>+2.7404</m:t>
                          </m:r>
                        </m:num>
                        <m:den>
                          <m:r>
                            <a:rPr lang="en-US" sz="2100" i="1" smtClean="0">
                              <a:latin typeface="Cambria Math" panose="02040503050406030204" pitchFamily="18" charset="0"/>
                            </a:rPr>
                            <m:t>1.2986</m:t>
                          </m:r>
                        </m:den>
                      </m:f>
                      <m:r>
                        <a:rPr lang="en-US" sz="210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 dirty="0"/>
              </a:p>
              <a:p>
                <a:pPr marL="201168" lvl="1" indent="0">
                  <a:buFont typeface="Calibri" pitchFamily="34" charset="0"/>
                  <a:buNone/>
                </a:pPr>
                <a:r>
                  <a:rPr lang="en-US" sz="2100" dirty="0"/>
                  <a:t>The saturation region starts after the flame height become more than </a:t>
                </a:r>
                <a14:m>
                  <m:oMath xmlns:m="http://schemas.openxmlformats.org/officeDocument/2006/math">
                    <m:r>
                      <a:rPr lang="en-US" sz="2100" i="1" dirty="0" smtClean="0">
                        <a:latin typeface="Cambria Math" panose="02040503050406030204" pitchFamily="18" charset="0"/>
                      </a:rPr>
                      <m:t>5.5</m:t>
                    </m:r>
                    <m:r>
                      <a:rPr lang="en-US" sz="2100" i="1" dirty="0" smtClean="0">
                        <a:latin typeface="Cambria Math" panose="02040503050406030204" pitchFamily="18" charset="0"/>
                      </a:rPr>
                      <m:t>𝑐𝑚</m:t>
                    </m:r>
                    <m:r>
                      <a:rPr lang="en-US" sz="2100" i="1" dirty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sz="2100" dirty="0"/>
                  <a:t> According to the voltage limit, we get the calculated flame height limit as follows,</a:t>
                </a:r>
              </a:p>
              <a:p>
                <a:pPr marL="201168" lvl="1" indent="0">
                  <a:buFont typeface="Calibri" pitchFamily="34" charset="0"/>
                  <a:buNone/>
                </a:pPr>
                <a:endParaRPr lang="en-US" sz="2100" dirty="0"/>
              </a:p>
              <a:p>
                <a:pPr marL="201168" lvl="1" indent="0">
                  <a:buFont typeface="Calibri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9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 smtClean="0">
                              <a:latin typeface="Cambria Math" panose="02040503050406030204" pitchFamily="18" charset="0"/>
                            </a:rPr>
                            <m:t>2.7404</m:t>
                          </m:r>
                        </m:num>
                        <m:den>
                          <m:r>
                            <a:rPr lang="en-US" sz="1900" i="1" smtClean="0">
                              <a:latin typeface="Cambria Math" panose="02040503050406030204" pitchFamily="18" charset="0"/>
                            </a:rPr>
                            <m:t>1.2986</m:t>
                          </m:r>
                        </m:den>
                      </m:f>
                      <m:r>
                        <a:rPr lang="en-US" sz="1900" i="1" smtClean="0">
                          <a:latin typeface="Cambria Math" panose="02040503050406030204" pitchFamily="18" charset="0"/>
                        </a:rPr>
                        <m:t>=2.11≤</m:t>
                      </m:r>
                      <m:r>
                        <a:rPr lang="en-US" sz="190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900" i="1" smtClean="0">
                          <a:latin typeface="Cambria Math" panose="02040503050406030204" pitchFamily="18" charset="0"/>
                        </a:rPr>
                        <m:t>≤</m:t>
                      </m:r>
                      <m:f>
                        <m:fPr>
                          <m:ctrlPr>
                            <a:rPr lang="en-US" sz="19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 smtClean="0">
                              <a:latin typeface="Cambria Math" panose="02040503050406030204" pitchFamily="18" charset="0"/>
                            </a:rPr>
                            <m:t>4.545+2.7404</m:t>
                          </m:r>
                        </m:num>
                        <m:den>
                          <m:r>
                            <a:rPr lang="en-US" sz="1900" i="1" smtClean="0">
                              <a:latin typeface="Cambria Math" panose="02040503050406030204" pitchFamily="18" charset="0"/>
                            </a:rPr>
                            <m:t>1.2986</m:t>
                          </m:r>
                        </m:den>
                      </m:f>
                      <m:r>
                        <a:rPr lang="en-US" sz="1900" i="1" smtClean="0">
                          <a:latin typeface="Cambria Math" panose="02040503050406030204" pitchFamily="18" charset="0"/>
                        </a:rPr>
                        <m:t>=5.61</m:t>
                      </m:r>
                    </m:oMath>
                  </m:oMathPara>
                </a14:m>
                <a:endParaRPr lang="en-US" sz="1900" dirty="0"/>
              </a:p>
              <a:p>
                <a:pPr marL="201168" lvl="1" indent="0">
                  <a:buFont typeface="Calibri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9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900" i="1" smtClean="0">
                              <a:latin typeface="Cambria Math" panose="02040503050406030204" pitchFamily="18" charset="0"/>
                            </a:rPr>
                            <m:t>𝑐𝑎𝑙𝑐𝑢𝑙𝑎𝑡𝑒𝑑</m:t>
                          </m:r>
                        </m:sub>
                      </m:sSub>
                      <m:r>
                        <a:rPr lang="en-US" sz="19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∈[2.11 , 5.61]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5" name="Content Placeholder 12">
                <a:extLst>
                  <a:ext uri="{FF2B5EF4-FFF2-40B4-BE49-F238E27FC236}">
                    <a16:creationId xmlns:a16="http://schemas.microsoft.com/office/drawing/2014/main" id="{502012DF-87A1-688E-1A08-65662116F7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414" y="233142"/>
                <a:ext cx="6133494" cy="5932267"/>
              </a:xfrm>
              <a:prstGeom prst="rect">
                <a:avLst/>
              </a:prstGeom>
              <a:blipFill>
                <a:blip r:embed="rId2"/>
                <a:stretch>
                  <a:fillRect l="-984"/>
                </a:stretch>
              </a:blipFill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2876443567">
                      <a:custGeom>
                        <a:avLst/>
                        <a:gdLst>
                          <a:gd name="connsiteX0" fmla="*/ 0 w 6133494"/>
                          <a:gd name="connsiteY0" fmla="*/ 0 h 5932267"/>
                          <a:gd name="connsiteX1" fmla="*/ 6133494 w 6133494"/>
                          <a:gd name="connsiteY1" fmla="*/ 0 h 5932267"/>
                          <a:gd name="connsiteX2" fmla="*/ 6133494 w 6133494"/>
                          <a:gd name="connsiteY2" fmla="*/ 5932267 h 5932267"/>
                          <a:gd name="connsiteX3" fmla="*/ 0 w 6133494"/>
                          <a:gd name="connsiteY3" fmla="*/ 5932267 h 5932267"/>
                          <a:gd name="connsiteX4" fmla="*/ 0 w 6133494"/>
                          <a:gd name="connsiteY4" fmla="*/ 0 h 593226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133494" h="5932267" extrusionOk="0">
                            <a:moveTo>
                              <a:pt x="0" y="0"/>
                            </a:moveTo>
                            <a:cubicBezTo>
                              <a:pt x="1789467" y="-141063"/>
                              <a:pt x="3649230" y="-125352"/>
                              <a:pt x="6133494" y="0"/>
                            </a:cubicBezTo>
                            <a:cubicBezTo>
                              <a:pt x="6080942" y="1561856"/>
                              <a:pt x="6213161" y="5139889"/>
                              <a:pt x="6133494" y="5932267"/>
                            </a:cubicBezTo>
                            <a:cubicBezTo>
                              <a:pt x="4198942" y="6099507"/>
                              <a:pt x="2898960" y="5846660"/>
                              <a:pt x="0" y="5932267"/>
                            </a:cubicBezTo>
                            <a:cubicBezTo>
                              <a:pt x="83120" y="5004771"/>
                              <a:pt x="103343" y="1542460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21548D6-67CE-395C-BCCB-3DF82792632E}"/>
              </a:ext>
            </a:extLst>
          </p:cNvPr>
          <p:cNvSpPr txBox="1"/>
          <p:nvPr/>
        </p:nvSpPr>
        <p:spPr>
          <a:xfrm>
            <a:off x="6708845" y="505531"/>
            <a:ext cx="5024673" cy="646331"/>
          </a:xfrm>
          <a:custGeom>
            <a:avLst/>
            <a:gdLst>
              <a:gd name="connsiteX0" fmla="*/ 0 w 5024673"/>
              <a:gd name="connsiteY0" fmla="*/ 0 h 646331"/>
              <a:gd name="connsiteX1" fmla="*/ 5024673 w 5024673"/>
              <a:gd name="connsiteY1" fmla="*/ 0 h 646331"/>
              <a:gd name="connsiteX2" fmla="*/ 5024673 w 5024673"/>
              <a:gd name="connsiteY2" fmla="*/ 646331 h 646331"/>
              <a:gd name="connsiteX3" fmla="*/ 0 w 5024673"/>
              <a:gd name="connsiteY3" fmla="*/ 646331 h 646331"/>
              <a:gd name="connsiteX4" fmla="*/ 0 w 5024673"/>
              <a:gd name="connsiteY4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24673" h="646331" extrusionOk="0">
                <a:moveTo>
                  <a:pt x="0" y="0"/>
                </a:moveTo>
                <a:cubicBezTo>
                  <a:pt x="1603843" y="-46374"/>
                  <a:pt x="3248638" y="-50509"/>
                  <a:pt x="5024673" y="0"/>
                </a:cubicBezTo>
                <a:cubicBezTo>
                  <a:pt x="4983710" y="171491"/>
                  <a:pt x="4969461" y="399918"/>
                  <a:pt x="5024673" y="646331"/>
                </a:cubicBezTo>
                <a:cubicBezTo>
                  <a:pt x="3811165" y="813480"/>
                  <a:pt x="1561098" y="677601"/>
                  <a:pt x="0" y="646331"/>
                </a:cubicBezTo>
                <a:cubicBezTo>
                  <a:pt x="-56604" y="550453"/>
                  <a:pt x="-33068" y="149549"/>
                  <a:pt x="0" y="0"/>
                </a:cubicBezTo>
                <a:close/>
              </a:path>
            </a:pathLst>
          </a:cu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361315741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When we calibrate the sensor, we took 2cm flame height as the 0V voltage difference point.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EA7772-3A52-4B8C-C36C-7AA9ADC0E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832" y="1403927"/>
            <a:ext cx="4501077" cy="27209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DC51FD-E0BF-9E12-9B8E-48035CECA687}"/>
              </a:ext>
            </a:extLst>
          </p:cNvPr>
          <p:cNvSpPr txBox="1"/>
          <p:nvPr/>
        </p:nvSpPr>
        <p:spPr>
          <a:xfrm>
            <a:off x="7891145" y="4335556"/>
            <a:ext cx="2955636" cy="369332"/>
          </a:xfrm>
          <a:custGeom>
            <a:avLst/>
            <a:gdLst>
              <a:gd name="connsiteX0" fmla="*/ 0 w 2955636"/>
              <a:gd name="connsiteY0" fmla="*/ 0 h 369332"/>
              <a:gd name="connsiteX1" fmla="*/ 2955636 w 2955636"/>
              <a:gd name="connsiteY1" fmla="*/ 0 h 369332"/>
              <a:gd name="connsiteX2" fmla="*/ 2955636 w 2955636"/>
              <a:gd name="connsiteY2" fmla="*/ 369332 h 369332"/>
              <a:gd name="connsiteX3" fmla="*/ 0 w 2955636"/>
              <a:gd name="connsiteY3" fmla="*/ 369332 h 369332"/>
              <a:gd name="connsiteX4" fmla="*/ 0 w 2955636"/>
              <a:gd name="connsiteY4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5636" h="369332" extrusionOk="0">
                <a:moveTo>
                  <a:pt x="0" y="0"/>
                </a:moveTo>
                <a:cubicBezTo>
                  <a:pt x="862651" y="-10242"/>
                  <a:pt x="2535686" y="-19940"/>
                  <a:pt x="2955636" y="0"/>
                </a:cubicBezTo>
                <a:cubicBezTo>
                  <a:pt x="2939501" y="56389"/>
                  <a:pt x="2977003" y="275811"/>
                  <a:pt x="2955636" y="369332"/>
                </a:cubicBezTo>
                <a:cubicBezTo>
                  <a:pt x="2504925" y="296211"/>
                  <a:pt x="1035638" y="349898"/>
                  <a:pt x="0" y="369332"/>
                </a:cubicBezTo>
                <a:cubicBezTo>
                  <a:pt x="4467" y="259047"/>
                  <a:pt x="10239" y="147967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029104604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Wheatstone Bridge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79D531-8805-2DC9-6B51-DF9D4CD42C23}"/>
                  </a:ext>
                </a:extLst>
              </p:cNvPr>
              <p:cNvSpPr txBox="1"/>
              <p:nvPr/>
            </p:nvSpPr>
            <p:spPr>
              <a:xfrm>
                <a:off x="6807200" y="5126164"/>
                <a:ext cx="4858327" cy="646331"/>
              </a:xfrm>
              <a:custGeom>
                <a:avLst/>
                <a:gdLst>
                  <a:gd name="connsiteX0" fmla="*/ 0 w 4858327"/>
                  <a:gd name="connsiteY0" fmla="*/ 0 h 646331"/>
                  <a:gd name="connsiteX1" fmla="*/ 491231 w 4858327"/>
                  <a:gd name="connsiteY1" fmla="*/ 0 h 646331"/>
                  <a:gd name="connsiteX2" fmla="*/ 933878 w 4858327"/>
                  <a:gd name="connsiteY2" fmla="*/ 0 h 646331"/>
                  <a:gd name="connsiteX3" fmla="*/ 1376526 w 4858327"/>
                  <a:gd name="connsiteY3" fmla="*/ 0 h 646331"/>
                  <a:gd name="connsiteX4" fmla="*/ 2013507 w 4858327"/>
                  <a:gd name="connsiteY4" fmla="*/ 0 h 646331"/>
                  <a:gd name="connsiteX5" fmla="*/ 2650487 w 4858327"/>
                  <a:gd name="connsiteY5" fmla="*/ 0 h 646331"/>
                  <a:gd name="connsiteX6" fmla="*/ 3141718 w 4858327"/>
                  <a:gd name="connsiteY6" fmla="*/ 0 h 646331"/>
                  <a:gd name="connsiteX7" fmla="*/ 3584366 w 4858327"/>
                  <a:gd name="connsiteY7" fmla="*/ 0 h 646331"/>
                  <a:gd name="connsiteX8" fmla="*/ 4075597 w 4858327"/>
                  <a:gd name="connsiteY8" fmla="*/ 0 h 646331"/>
                  <a:gd name="connsiteX9" fmla="*/ 4858327 w 4858327"/>
                  <a:gd name="connsiteY9" fmla="*/ 0 h 646331"/>
                  <a:gd name="connsiteX10" fmla="*/ 4858327 w 4858327"/>
                  <a:gd name="connsiteY10" fmla="*/ 323166 h 646331"/>
                  <a:gd name="connsiteX11" fmla="*/ 4858327 w 4858327"/>
                  <a:gd name="connsiteY11" fmla="*/ 646331 h 646331"/>
                  <a:gd name="connsiteX12" fmla="*/ 4221346 w 4858327"/>
                  <a:gd name="connsiteY12" fmla="*/ 646331 h 646331"/>
                  <a:gd name="connsiteX13" fmla="*/ 3827282 w 4858327"/>
                  <a:gd name="connsiteY13" fmla="*/ 646331 h 646331"/>
                  <a:gd name="connsiteX14" fmla="*/ 3433218 w 4858327"/>
                  <a:gd name="connsiteY14" fmla="*/ 646331 h 646331"/>
                  <a:gd name="connsiteX15" fmla="*/ 2844820 w 4858327"/>
                  <a:gd name="connsiteY15" fmla="*/ 646331 h 646331"/>
                  <a:gd name="connsiteX16" fmla="*/ 2207840 w 4858327"/>
                  <a:gd name="connsiteY16" fmla="*/ 646331 h 646331"/>
                  <a:gd name="connsiteX17" fmla="*/ 1668026 w 4858327"/>
                  <a:gd name="connsiteY17" fmla="*/ 646331 h 646331"/>
                  <a:gd name="connsiteX18" fmla="*/ 1031045 w 4858327"/>
                  <a:gd name="connsiteY18" fmla="*/ 646331 h 646331"/>
                  <a:gd name="connsiteX19" fmla="*/ 0 w 4858327"/>
                  <a:gd name="connsiteY19" fmla="*/ 646331 h 646331"/>
                  <a:gd name="connsiteX20" fmla="*/ 0 w 4858327"/>
                  <a:gd name="connsiteY20" fmla="*/ 310239 h 646331"/>
                  <a:gd name="connsiteX21" fmla="*/ 0 w 4858327"/>
                  <a:gd name="connsiteY21" fmla="*/ 0 h 646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858327" h="646331" extrusionOk="0">
                    <a:moveTo>
                      <a:pt x="0" y="0"/>
                    </a:moveTo>
                    <a:cubicBezTo>
                      <a:pt x="129004" y="-7595"/>
                      <a:pt x="321181" y="33983"/>
                      <a:pt x="491231" y="0"/>
                    </a:cubicBezTo>
                    <a:cubicBezTo>
                      <a:pt x="661281" y="-33983"/>
                      <a:pt x="844822" y="5857"/>
                      <a:pt x="933878" y="0"/>
                    </a:cubicBezTo>
                    <a:cubicBezTo>
                      <a:pt x="1022934" y="-5857"/>
                      <a:pt x="1156307" y="48819"/>
                      <a:pt x="1376526" y="0"/>
                    </a:cubicBezTo>
                    <a:cubicBezTo>
                      <a:pt x="1596745" y="-48819"/>
                      <a:pt x="1718457" y="73094"/>
                      <a:pt x="2013507" y="0"/>
                    </a:cubicBezTo>
                    <a:cubicBezTo>
                      <a:pt x="2308557" y="-73094"/>
                      <a:pt x="2477896" y="1310"/>
                      <a:pt x="2650487" y="0"/>
                    </a:cubicBezTo>
                    <a:cubicBezTo>
                      <a:pt x="2823078" y="-1310"/>
                      <a:pt x="2908321" y="26095"/>
                      <a:pt x="3141718" y="0"/>
                    </a:cubicBezTo>
                    <a:cubicBezTo>
                      <a:pt x="3375115" y="-26095"/>
                      <a:pt x="3395768" y="8173"/>
                      <a:pt x="3584366" y="0"/>
                    </a:cubicBezTo>
                    <a:cubicBezTo>
                      <a:pt x="3772964" y="-8173"/>
                      <a:pt x="3912745" y="49745"/>
                      <a:pt x="4075597" y="0"/>
                    </a:cubicBezTo>
                    <a:cubicBezTo>
                      <a:pt x="4238449" y="-49745"/>
                      <a:pt x="4645951" y="35594"/>
                      <a:pt x="4858327" y="0"/>
                    </a:cubicBezTo>
                    <a:cubicBezTo>
                      <a:pt x="4861860" y="103031"/>
                      <a:pt x="4853941" y="228647"/>
                      <a:pt x="4858327" y="323166"/>
                    </a:cubicBezTo>
                    <a:cubicBezTo>
                      <a:pt x="4862713" y="417685"/>
                      <a:pt x="4844268" y="512909"/>
                      <a:pt x="4858327" y="646331"/>
                    </a:cubicBezTo>
                    <a:cubicBezTo>
                      <a:pt x="4549099" y="710511"/>
                      <a:pt x="4449040" y="593595"/>
                      <a:pt x="4221346" y="646331"/>
                    </a:cubicBezTo>
                    <a:cubicBezTo>
                      <a:pt x="3993652" y="699067"/>
                      <a:pt x="3964103" y="612880"/>
                      <a:pt x="3827282" y="646331"/>
                    </a:cubicBezTo>
                    <a:cubicBezTo>
                      <a:pt x="3690461" y="679782"/>
                      <a:pt x="3552556" y="615055"/>
                      <a:pt x="3433218" y="646331"/>
                    </a:cubicBezTo>
                    <a:cubicBezTo>
                      <a:pt x="3313880" y="677607"/>
                      <a:pt x="2992460" y="609386"/>
                      <a:pt x="2844820" y="646331"/>
                    </a:cubicBezTo>
                    <a:cubicBezTo>
                      <a:pt x="2697180" y="683276"/>
                      <a:pt x="2443908" y="580666"/>
                      <a:pt x="2207840" y="646331"/>
                    </a:cubicBezTo>
                    <a:cubicBezTo>
                      <a:pt x="1971772" y="711996"/>
                      <a:pt x="1794899" y="630899"/>
                      <a:pt x="1668026" y="646331"/>
                    </a:cubicBezTo>
                    <a:cubicBezTo>
                      <a:pt x="1541153" y="661763"/>
                      <a:pt x="1259874" y="585548"/>
                      <a:pt x="1031045" y="646331"/>
                    </a:cubicBezTo>
                    <a:cubicBezTo>
                      <a:pt x="802216" y="707114"/>
                      <a:pt x="278050" y="558740"/>
                      <a:pt x="0" y="646331"/>
                    </a:cubicBezTo>
                    <a:cubicBezTo>
                      <a:pt x="-4855" y="499829"/>
                      <a:pt x="29426" y="417541"/>
                      <a:pt x="0" y="310239"/>
                    </a:cubicBezTo>
                    <a:cubicBezTo>
                      <a:pt x="-29426" y="202937"/>
                      <a:pt x="418" y="123843"/>
                      <a:pt x="0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3776770083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𝑐𝑎𝑙𝑐𝑢𝑙𝑎𝑡𝑒𝑑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&lt;5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𝑐𝑚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𝐿𝑜𝑤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𝑓𝑖𝑟𝑒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𝑖𝑛𝑡𝑒𝑛𝑠𝑖𝑡𝑦</m:t>
                      </m:r>
                    </m:oMath>
                  </m:oMathPara>
                </a14:m>
                <a:endParaRPr lang="en-US" b="0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𝑐𝑎𝑙𝑐𝑢𝑙𝑎𝑡𝑒𝑑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𝐻𝑖𝑔h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𝑓𝑖𝑟𝑒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𝑖𝑛𝑡𝑒𝑛𝑠𝑖𝑡𝑦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79D531-8805-2DC9-6B51-DF9D4CD42C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7200" y="5126164"/>
                <a:ext cx="4858327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28575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3776770083">
                      <a:custGeom>
                        <a:avLst/>
                        <a:gdLst>
                          <a:gd name="connsiteX0" fmla="*/ 0 w 4858327"/>
                          <a:gd name="connsiteY0" fmla="*/ 0 h 646331"/>
                          <a:gd name="connsiteX1" fmla="*/ 491231 w 4858327"/>
                          <a:gd name="connsiteY1" fmla="*/ 0 h 646331"/>
                          <a:gd name="connsiteX2" fmla="*/ 933878 w 4858327"/>
                          <a:gd name="connsiteY2" fmla="*/ 0 h 646331"/>
                          <a:gd name="connsiteX3" fmla="*/ 1376526 w 4858327"/>
                          <a:gd name="connsiteY3" fmla="*/ 0 h 646331"/>
                          <a:gd name="connsiteX4" fmla="*/ 2013507 w 4858327"/>
                          <a:gd name="connsiteY4" fmla="*/ 0 h 646331"/>
                          <a:gd name="connsiteX5" fmla="*/ 2650487 w 4858327"/>
                          <a:gd name="connsiteY5" fmla="*/ 0 h 646331"/>
                          <a:gd name="connsiteX6" fmla="*/ 3141718 w 4858327"/>
                          <a:gd name="connsiteY6" fmla="*/ 0 h 646331"/>
                          <a:gd name="connsiteX7" fmla="*/ 3584366 w 4858327"/>
                          <a:gd name="connsiteY7" fmla="*/ 0 h 646331"/>
                          <a:gd name="connsiteX8" fmla="*/ 4075597 w 4858327"/>
                          <a:gd name="connsiteY8" fmla="*/ 0 h 646331"/>
                          <a:gd name="connsiteX9" fmla="*/ 4858327 w 4858327"/>
                          <a:gd name="connsiteY9" fmla="*/ 0 h 646331"/>
                          <a:gd name="connsiteX10" fmla="*/ 4858327 w 4858327"/>
                          <a:gd name="connsiteY10" fmla="*/ 323166 h 646331"/>
                          <a:gd name="connsiteX11" fmla="*/ 4858327 w 4858327"/>
                          <a:gd name="connsiteY11" fmla="*/ 646331 h 646331"/>
                          <a:gd name="connsiteX12" fmla="*/ 4221346 w 4858327"/>
                          <a:gd name="connsiteY12" fmla="*/ 646331 h 646331"/>
                          <a:gd name="connsiteX13" fmla="*/ 3827282 w 4858327"/>
                          <a:gd name="connsiteY13" fmla="*/ 646331 h 646331"/>
                          <a:gd name="connsiteX14" fmla="*/ 3433218 w 4858327"/>
                          <a:gd name="connsiteY14" fmla="*/ 646331 h 646331"/>
                          <a:gd name="connsiteX15" fmla="*/ 2844820 w 4858327"/>
                          <a:gd name="connsiteY15" fmla="*/ 646331 h 646331"/>
                          <a:gd name="connsiteX16" fmla="*/ 2207840 w 4858327"/>
                          <a:gd name="connsiteY16" fmla="*/ 646331 h 646331"/>
                          <a:gd name="connsiteX17" fmla="*/ 1668026 w 4858327"/>
                          <a:gd name="connsiteY17" fmla="*/ 646331 h 646331"/>
                          <a:gd name="connsiteX18" fmla="*/ 1031045 w 4858327"/>
                          <a:gd name="connsiteY18" fmla="*/ 646331 h 646331"/>
                          <a:gd name="connsiteX19" fmla="*/ 0 w 4858327"/>
                          <a:gd name="connsiteY19" fmla="*/ 646331 h 646331"/>
                          <a:gd name="connsiteX20" fmla="*/ 0 w 4858327"/>
                          <a:gd name="connsiteY20" fmla="*/ 310239 h 646331"/>
                          <a:gd name="connsiteX21" fmla="*/ 0 w 4858327"/>
                          <a:gd name="connsiteY21" fmla="*/ 0 h 64633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</a:cxnLst>
                        <a:rect l="l" t="t" r="r" b="b"/>
                        <a:pathLst>
                          <a:path w="4858327" h="646331" extrusionOk="0">
                            <a:moveTo>
                              <a:pt x="0" y="0"/>
                            </a:moveTo>
                            <a:cubicBezTo>
                              <a:pt x="129004" y="-7595"/>
                              <a:pt x="321181" y="33983"/>
                              <a:pt x="491231" y="0"/>
                            </a:cubicBezTo>
                            <a:cubicBezTo>
                              <a:pt x="661281" y="-33983"/>
                              <a:pt x="844822" y="5857"/>
                              <a:pt x="933878" y="0"/>
                            </a:cubicBezTo>
                            <a:cubicBezTo>
                              <a:pt x="1022934" y="-5857"/>
                              <a:pt x="1156307" y="48819"/>
                              <a:pt x="1376526" y="0"/>
                            </a:cubicBezTo>
                            <a:cubicBezTo>
                              <a:pt x="1596745" y="-48819"/>
                              <a:pt x="1718457" y="73094"/>
                              <a:pt x="2013507" y="0"/>
                            </a:cubicBezTo>
                            <a:cubicBezTo>
                              <a:pt x="2308557" y="-73094"/>
                              <a:pt x="2477896" y="1310"/>
                              <a:pt x="2650487" y="0"/>
                            </a:cubicBezTo>
                            <a:cubicBezTo>
                              <a:pt x="2823078" y="-1310"/>
                              <a:pt x="2908321" y="26095"/>
                              <a:pt x="3141718" y="0"/>
                            </a:cubicBezTo>
                            <a:cubicBezTo>
                              <a:pt x="3375115" y="-26095"/>
                              <a:pt x="3395768" y="8173"/>
                              <a:pt x="3584366" y="0"/>
                            </a:cubicBezTo>
                            <a:cubicBezTo>
                              <a:pt x="3772964" y="-8173"/>
                              <a:pt x="3912745" y="49745"/>
                              <a:pt x="4075597" y="0"/>
                            </a:cubicBezTo>
                            <a:cubicBezTo>
                              <a:pt x="4238449" y="-49745"/>
                              <a:pt x="4645951" y="35594"/>
                              <a:pt x="4858327" y="0"/>
                            </a:cubicBezTo>
                            <a:cubicBezTo>
                              <a:pt x="4861860" y="103031"/>
                              <a:pt x="4853941" y="228647"/>
                              <a:pt x="4858327" y="323166"/>
                            </a:cubicBezTo>
                            <a:cubicBezTo>
                              <a:pt x="4862713" y="417685"/>
                              <a:pt x="4844268" y="512909"/>
                              <a:pt x="4858327" y="646331"/>
                            </a:cubicBezTo>
                            <a:cubicBezTo>
                              <a:pt x="4549099" y="710511"/>
                              <a:pt x="4449040" y="593595"/>
                              <a:pt x="4221346" y="646331"/>
                            </a:cubicBezTo>
                            <a:cubicBezTo>
                              <a:pt x="3993652" y="699067"/>
                              <a:pt x="3964103" y="612880"/>
                              <a:pt x="3827282" y="646331"/>
                            </a:cubicBezTo>
                            <a:cubicBezTo>
                              <a:pt x="3690461" y="679782"/>
                              <a:pt x="3552556" y="615055"/>
                              <a:pt x="3433218" y="646331"/>
                            </a:cubicBezTo>
                            <a:cubicBezTo>
                              <a:pt x="3313880" y="677607"/>
                              <a:pt x="2992460" y="609386"/>
                              <a:pt x="2844820" y="646331"/>
                            </a:cubicBezTo>
                            <a:cubicBezTo>
                              <a:pt x="2697180" y="683276"/>
                              <a:pt x="2443908" y="580666"/>
                              <a:pt x="2207840" y="646331"/>
                            </a:cubicBezTo>
                            <a:cubicBezTo>
                              <a:pt x="1971772" y="711996"/>
                              <a:pt x="1794899" y="630899"/>
                              <a:pt x="1668026" y="646331"/>
                            </a:cubicBezTo>
                            <a:cubicBezTo>
                              <a:pt x="1541153" y="661763"/>
                              <a:pt x="1259874" y="585548"/>
                              <a:pt x="1031045" y="646331"/>
                            </a:cubicBezTo>
                            <a:cubicBezTo>
                              <a:pt x="802216" y="707114"/>
                              <a:pt x="278050" y="558740"/>
                              <a:pt x="0" y="646331"/>
                            </a:cubicBezTo>
                            <a:cubicBezTo>
                              <a:pt x="-4855" y="499829"/>
                              <a:pt x="29426" y="417541"/>
                              <a:pt x="0" y="310239"/>
                            </a:cubicBezTo>
                            <a:cubicBezTo>
                              <a:pt x="-29426" y="202937"/>
                              <a:pt x="418" y="123843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001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6C2D4-D12E-D8E7-9439-38E85593F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89710"/>
            <a:ext cx="10058400" cy="958762"/>
          </a:xfrm>
        </p:spPr>
        <p:txBody>
          <a:bodyPr/>
          <a:lstStyle/>
          <a:p>
            <a:r>
              <a:rPr lang="en-US" dirty="0">
                <a:latin typeface="Modern Love" panose="04090805081005020601" pitchFamily="82" charset="0"/>
              </a:rPr>
              <a:t>IR Sensor Calibration</a:t>
            </a:r>
          </a:p>
        </p:txBody>
      </p:sp>
      <p:pic>
        <p:nvPicPr>
          <p:cNvPr id="8" name="WhatsApp Video 2023-07-15 at 23.46.05 (1)">
            <a:hlinkClick r:id="" action="ppaction://media"/>
            <a:extLst>
              <a:ext uri="{FF2B5EF4-FFF2-40B4-BE49-F238E27FC236}">
                <a16:creationId xmlns:a16="http://schemas.microsoft.com/office/drawing/2014/main" id="{04C06C1C-40AD-4970-C878-C64267FF08E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1138" y="1247775"/>
            <a:ext cx="8858250" cy="4872038"/>
          </a:xfrm>
        </p:spPr>
      </p:pic>
    </p:spTree>
    <p:extLst>
      <p:ext uri="{BB962C8B-B14F-4D97-AF65-F5344CB8AC3E}">
        <p14:creationId xmlns:p14="http://schemas.microsoft.com/office/powerpoint/2010/main" val="252593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7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9C912-90C3-4721-4D0A-3EA998102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05" y="101602"/>
            <a:ext cx="6662436" cy="957654"/>
          </a:xfrm>
        </p:spPr>
        <p:txBody>
          <a:bodyPr>
            <a:noAutofit/>
          </a:bodyPr>
          <a:lstStyle/>
          <a:p>
            <a:r>
              <a:rPr lang="en-US" sz="3200" b="1" dirty="0">
                <a:latin typeface="Modern Love" panose="04090805081005020601" pitchFamily="82" charset="0"/>
              </a:rPr>
              <a:t>Temperature Sensor</a:t>
            </a:r>
            <a:br>
              <a:rPr lang="en-US" sz="3200" b="1" dirty="0">
                <a:latin typeface="Modern Love" panose="04090805081005020601" pitchFamily="82" charset="0"/>
              </a:rPr>
            </a:br>
            <a:r>
              <a:rPr lang="en-US" sz="3200" b="1" dirty="0">
                <a:latin typeface="Modern Love" panose="04090805081005020601" pitchFamily="82" charset="0"/>
              </a:rPr>
              <a:t>(MAX6675 Thermocouple Sensor)</a:t>
            </a:r>
            <a:endParaRPr lang="en-US" sz="3600" dirty="0">
              <a:latin typeface="Modern Love" panose="04090805081005020601" pitchFamily="82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1E6CA7-9103-00CF-817D-2BF745A4D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05" y="1117777"/>
            <a:ext cx="7056502" cy="569714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45A835-BCAD-58F0-5A0C-161946495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599" y="4373385"/>
            <a:ext cx="4085307" cy="5758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497E3AA-620E-F8ED-C7C4-E0FCFDA25A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175" y="4949219"/>
            <a:ext cx="3781643" cy="10839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52782E-96F0-183D-3699-D6F5E230374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74" r="2429" b="4569"/>
          <a:stretch/>
        </p:blipFill>
        <p:spPr>
          <a:xfrm>
            <a:off x="6997999" y="192738"/>
            <a:ext cx="5074204" cy="40137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7544E29-4198-5063-E4FF-15C145C47789}"/>
              </a:ext>
            </a:extLst>
          </p:cNvPr>
          <p:cNvSpPr txBox="1"/>
          <p:nvPr/>
        </p:nvSpPr>
        <p:spPr>
          <a:xfrm>
            <a:off x="7532483" y="6445587"/>
            <a:ext cx="4264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Reference:- Data Sheet of MAX6675</a:t>
            </a:r>
          </a:p>
        </p:txBody>
      </p:sp>
    </p:spTree>
    <p:extLst>
      <p:ext uri="{BB962C8B-B14F-4D97-AF65-F5344CB8AC3E}">
        <p14:creationId xmlns:p14="http://schemas.microsoft.com/office/powerpoint/2010/main" val="8422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C0A827-1088-63B5-62BF-229B58835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476" y="402831"/>
            <a:ext cx="6597158" cy="2917756"/>
          </a:xfrm>
        </p:spPr>
      </p:pic>
      <p:sp>
        <p:nvSpPr>
          <p:cNvPr id="11" name="Right Brace 10">
            <a:extLst>
              <a:ext uri="{FF2B5EF4-FFF2-40B4-BE49-F238E27FC236}">
                <a16:creationId xmlns:a16="http://schemas.microsoft.com/office/drawing/2014/main" id="{10136095-40C2-C1C0-96C2-7D56AF763B44}"/>
              </a:ext>
            </a:extLst>
          </p:cNvPr>
          <p:cNvSpPr/>
          <p:nvPr/>
        </p:nvSpPr>
        <p:spPr>
          <a:xfrm rot="5400000">
            <a:off x="6147135" y="5009509"/>
            <a:ext cx="320230" cy="803244"/>
          </a:xfrm>
          <a:prstGeom prst="rightBrace">
            <a:avLst>
              <a:gd name="adj1" fmla="val 8333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D30E17-2903-BD13-6E86-40EFDB980CCA}"/>
              </a:ext>
            </a:extLst>
          </p:cNvPr>
          <p:cNvGrpSpPr/>
          <p:nvPr/>
        </p:nvGrpSpPr>
        <p:grpSpPr>
          <a:xfrm>
            <a:off x="192941" y="3389910"/>
            <a:ext cx="9590495" cy="2941997"/>
            <a:chOff x="192941" y="3389910"/>
            <a:chExt cx="9590495" cy="294199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E4DA96B-4E61-2D17-EBB2-4272C42A85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3766"/>
            <a:stretch/>
          </p:blipFill>
          <p:spPr>
            <a:xfrm>
              <a:off x="192941" y="3389910"/>
              <a:ext cx="9494983" cy="1861103"/>
            </a:xfrm>
            <a:prstGeom prst="rect">
              <a:avLst/>
            </a:prstGeom>
          </p:spPr>
        </p:pic>
        <p:sp>
          <p:nvSpPr>
            <p:cNvPr id="8" name="Right Brace 7">
              <a:extLst>
                <a:ext uri="{FF2B5EF4-FFF2-40B4-BE49-F238E27FC236}">
                  <a16:creationId xmlns:a16="http://schemas.microsoft.com/office/drawing/2014/main" id="{04EB47EE-4E69-E2AE-479A-2C87CC59E16D}"/>
                </a:ext>
              </a:extLst>
            </p:cNvPr>
            <p:cNvSpPr/>
            <p:nvPr/>
          </p:nvSpPr>
          <p:spPr>
            <a:xfrm rot="5400000">
              <a:off x="4097426" y="2472469"/>
              <a:ext cx="267214" cy="4792208"/>
            </a:xfrm>
            <a:prstGeom prst="rightBrace">
              <a:avLst>
                <a:gd name="adj1" fmla="val 8333"/>
                <a:gd name="adj2" fmla="val 50000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29543D6-D0F8-2249-C321-DF5ECA665031}"/>
                </a:ext>
              </a:extLst>
            </p:cNvPr>
            <p:cNvSpPr txBox="1"/>
            <p:nvPr/>
          </p:nvSpPr>
          <p:spPr>
            <a:xfrm>
              <a:off x="3385996" y="4941931"/>
              <a:ext cx="21999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12-bit sequence</a:t>
              </a:r>
            </a:p>
          </p:txBody>
        </p:sp>
        <p:sp>
          <p:nvSpPr>
            <p:cNvPr id="10" name="Right Brace 9">
              <a:extLst>
                <a:ext uri="{FF2B5EF4-FFF2-40B4-BE49-F238E27FC236}">
                  <a16:creationId xmlns:a16="http://schemas.microsoft.com/office/drawing/2014/main" id="{48ADD737-38E7-5FEF-EA37-5CF63FB27D2F}"/>
                </a:ext>
              </a:extLst>
            </p:cNvPr>
            <p:cNvSpPr/>
            <p:nvPr/>
          </p:nvSpPr>
          <p:spPr>
            <a:xfrm rot="5400000">
              <a:off x="3711882" y="3374060"/>
              <a:ext cx="295916" cy="4049823"/>
            </a:xfrm>
            <a:prstGeom prst="rightBrace">
              <a:avLst>
                <a:gd name="adj1" fmla="val 8333"/>
                <a:gd name="adj2" fmla="val 50000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4BECF92-48C1-D875-6A07-4420655C6DD3}"/>
                    </a:ext>
                  </a:extLst>
                </p:cNvPr>
                <p:cNvSpPr txBox="1"/>
                <p:nvPr/>
              </p:nvSpPr>
              <p:spPr>
                <a:xfrm>
                  <a:off x="1834927" y="5685576"/>
                  <a:ext cx="3877809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First 10-bit</a:t>
                  </a:r>
                  <a14:m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⇒ </m:t>
                      </m:r>
                    </m:oMath>
                  </a14:m>
                  <a:r>
                    <a:rPr lang="en-US" dirty="0"/>
                    <a:t>Decimal part of the 				Temperature (exponent)</a:t>
                  </a: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4BECF92-48C1-D875-6A07-4420655C6DD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34927" y="5685576"/>
                  <a:ext cx="3877809" cy="646331"/>
                </a:xfrm>
                <a:prstGeom prst="rect">
                  <a:avLst/>
                </a:prstGeom>
                <a:blipFill>
                  <a:blip r:embed="rId4"/>
                  <a:stretch>
                    <a:fillRect l="-1258" t="-5660" b="-141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2B84574-8789-5729-AFB9-8D5A81097ACE}"/>
                    </a:ext>
                  </a:extLst>
                </p:cNvPr>
                <p:cNvSpPr txBox="1"/>
                <p:nvPr/>
              </p:nvSpPr>
              <p:spPr>
                <a:xfrm>
                  <a:off x="5905627" y="5685576"/>
                  <a:ext cx="3877809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Last 2-bit 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⇒</m:t>
                      </m:r>
                    </m:oMath>
                  </a14:m>
                  <a:r>
                    <a:rPr lang="en-US" dirty="0"/>
                    <a:t> The Fractional part of the 		      Temperature (mantissa)</a:t>
                  </a:r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2B84574-8789-5729-AFB9-8D5A81097AC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05627" y="5685576"/>
                  <a:ext cx="3877809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1415" t="-5660" b="-141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8422499-02CB-2A2C-0018-E4E31A2AAED0}"/>
                  </a:ext>
                </a:extLst>
              </p:cNvPr>
              <p:cNvSpPr txBox="1"/>
              <p:nvPr/>
            </p:nvSpPr>
            <p:spPr>
              <a:xfrm>
                <a:off x="7253031" y="583808"/>
                <a:ext cx="4746028" cy="2585323"/>
              </a:xfrm>
              <a:custGeom>
                <a:avLst/>
                <a:gdLst>
                  <a:gd name="connsiteX0" fmla="*/ 0 w 4746028"/>
                  <a:gd name="connsiteY0" fmla="*/ 0 h 2585323"/>
                  <a:gd name="connsiteX1" fmla="*/ 4746028 w 4746028"/>
                  <a:gd name="connsiteY1" fmla="*/ 0 h 2585323"/>
                  <a:gd name="connsiteX2" fmla="*/ 4746028 w 4746028"/>
                  <a:gd name="connsiteY2" fmla="*/ 2585323 h 2585323"/>
                  <a:gd name="connsiteX3" fmla="*/ 0 w 4746028"/>
                  <a:gd name="connsiteY3" fmla="*/ 2585323 h 2585323"/>
                  <a:gd name="connsiteX4" fmla="*/ 0 w 4746028"/>
                  <a:gd name="connsiteY4" fmla="*/ 0 h 2585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46028" h="2585323" extrusionOk="0">
                    <a:moveTo>
                      <a:pt x="0" y="0"/>
                    </a:moveTo>
                    <a:cubicBezTo>
                      <a:pt x="546118" y="7473"/>
                      <a:pt x="3532874" y="-22037"/>
                      <a:pt x="4746028" y="0"/>
                    </a:cubicBezTo>
                    <a:cubicBezTo>
                      <a:pt x="4909830" y="1007073"/>
                      <a:pt x="4644467" y="1731968"/>
                      <a:pt x="4746028" y="2585323"/>
                    </a:cubicBezTo>
                    <a:cubicBezTo>
                      <a:pt x="3504028" y="2533437"/>
                      <a:pt x="1771023" y="2499719"/>
                      <a:pt x="0" y="2585323"/>
                    </a:cubicBezTo>
                    <a:cubicBezTo>
                      <a:pt x="-104722" y="1558124"/>
                      <a:pt x="50626" y="1075340"/>
                      <a:pt x="0" y="0"/>
                    </a:cubicBezTo>
                    <a:close/>
                  </a:path>
                </a:pathLst>
              </a:custGeom>
              <a:noFill/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754510161">
                      <a:prstGeom prst="rect">
                        <a:avLst/>
                      </a:pr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−1=1023</m:t>
                      </m:r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=0.25⇒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𝑆𝑒𝑛𝑐𝑖𝑡𝑖𝑣𝑖𝑡𝑦</m:t>
                      </m:r>
                    </m:oMath>
                  </m:oMathPara>
                </a14:m>
                <a:endParaRPr lang="en-US" b="0" dirty="0"/>
              </a:p>
              <a:p>
                <a:r>
                  <a:rPr lang="en-US" dirty="0"/>
                  <a:t>According to the 12-bit sequence with 10-bit exponent and 2-bit mantissa, </a:t>
                </a:r>
              </a:p>
              <a:p>
                <a:r>
                  <a:rPr lang="en-US" dirty="0"/>
                  <a:t>The minimum possible Temperature</a:t>
                </a:r>
              </a:p>
              <a:p>
                <a:pPr algn="ctr"/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000000000000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maximum possible Temperature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111111111111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=1023.75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8422499-02CB-2A2C-0018-E4E31A2AAE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3031" y="583808"/>
                <a:ext cx="4746028" cy="258532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754510161">
                      <a:custGeom>
                        <a:avLst/>
                        <a:gdLst>
                          <a:gd name="connsiteX0" fmla="*/ 0 w 4746028"/>
                          <a:gd name="connsiteY0" fmla="*/ 0 h 2585323"/>
                          <a:gd name="connsiteX1" fmla="*/ 4746028 w 4746028"/>
                          <a:gd name="connsiteY1" fmla="*/ 0 h 2585323"/>
                          <a:gd name="connsiteX2" fmla="*/ 4746028 w 4746028"/>
                          <a:gd name="connsiteY2" fmla="*/ 2585323 h 2585323"/>
                          <a:gd name="connsiteX3" fmla="*/ 0 w 4746028"/>
                          <a:gd name="connsiteY3" fmla="*/ 2585323 h 2585323"/>
                          <a:gd name="connsiteX4" fmla="*/ 0 w 4746028"/>
                          <a:gd name="connsiteY4" fmla="*/ 0 h 258532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746028" h="2585323" extrusionOk="0">
                            <a:moveTo>
                              <a:pt x="0" y="0"/>
                            </a:moveTo>
                            <a:cubicBezTo>
                              <a:pt x="546118" y="7473"/>
                              <a:pt x="3532874" y="-22037"/>
                              <a:pt x="4746028" y="0"/>
                            </a:cubicBezTo>
                            <a:cubicBezTo>
                              <a:pt x="4909830" y="1007073"/>
                              <a:pt x="4644467" y="1731968"/>
                              <a:pt x="4746028" y="2585323"/>
                            </a:cubicBezTo>
                            <a:cubicBezTo>
                              <a:pt x="3504028" y="2533437"/>
                              <a:pt x="1771023" y="2499719"/>
                              <a:pt x="0" y="2585323"/>
                            </a:cubicBezTo>
                            <a:cubicBezTo>
                              <a:pt x="-104722" y="1558124"/>
                              <a:pt x="50626" y="1075340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949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6BFE5-AA61-01CF-D0C5-F5CCE38B8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742" y="647605"/>
            <a:ext cx="5752963" cy="1938991"/>
          </a:xfrm>
        </p:spPr>
        <p:txBody>
          <a:bodyPr>
            <a:normAutofit/>
          </a:bodyPr>
          <a:lstStyle/>
          <a:p>
            <a:r>
              <a:rPr lang="en-US" dirty="0">
                <a:latin typeface="Modern Love" panose="04090805081005020601" pitchFamily="82" charset="0"/>
              </a:rPr>
              <a:t>LabVIEW program for </a:t>
            </a:r>
            <a:br>
              <a:rPr lang="en-US" dirty="0">
                <a:latin typeface="Modern Love" panose="04090805081005020601" pitchFamily="82" charset="0"/>
              </a:rPr>
            </a:br>
            <a:r>
              <a:rPr lang="en-US" dirty="0">
                <a:latin typeface="Modern Love" panose="04090805081005020601" pitchFamily="82" charset="0"/>
              </a:rPr>
              <a:t>the </a:t>
            </a:r>
            <a:br>
              <a:rPr lang="en-US" dirty="0">
                <a:latin typeface="Modern Love" panose="04090805081005020601" pitchFamily="82" charset="0"/>
              </a:rPr>
            </a:br>
            <a:r>
              <a:rPr lang="en-US" dirty="0">
                <a:latin typeface="Modern Love" panose="04090805081005020601" pitchFamily="82" charset="0"/>
              </a:rPr>
              <a:t>Temperature sensor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DB49C97-4E8D-2427-C68E-D43352DC5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742" y="3001530"/>
            <a:ext cx="11601860" cy="34913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956ED4-7775-1D79-53CB-C7D0D2C6F629}"/>
              </a:ext>
            </a:extLst>
          </p:cNvPr>
          <p:cNvSpPr txBox="1"/>
          <p:nvPr/>
        </p:nvSpPr>
        <p:spPr>
          <a:xfrm>
            <a:off x="6096000" y="586048"/>
            <a:ext cx="5865258" cy="2000548"/>
          </a:xfrm>
          <a:custGeom>
            <a:avLst/>
            <a:gdLst>
              <a:gd name="connsiteX0" fmla="*/ 0 w 5865258"/>
              <a:gd name="connsiteY0" fmla="*/ 0 h 2000548"/>
              <a:gd name="connsiteX1" fmla="*/ 5865258 w 5865258"/>
              <a:gd name="connsiteY1" fmla="*/ 0 h 2000548"/>
              <a:gd name="connsiteX2" fmla="*/ 5865258 w 5865258"/>
              <a:gd name="connsiteY2" fmla="*/ 2000548 h 2000548"/>
              <a:gd name="connsiteX3" fmla="*/ 0 w 5865258"/>
              <a:gd name="connsiteY3" fmla="*/ 2000548 h 2000548"/>
              <a:gd name="connsiteX4" fmla="*/ 0 w 5865258"/>
              <a:gd name="connsiteY4" fmla="*/ 0 h 2000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5258" h="2000548" extrusionOk="0">
                <a:moveTo>
                  <a:pt x="0" y="0"/>
                </a:moveTo>
                <a:cubicBezTo>
                  <a:pt x="1222757" y="33389"/>
                  <a:pt x="2956857" y="47192"/>
                  <a:pt x="5865258" y="0"/>
                </a:cubicBezTo>
                <a:cubicBezTo>
                  <a:pt x="5762434" y="776300"/>
                  <a:pt x="5966492" y="1086361"/>
                  <a:pt x="5865258" y="2000548"/>
                </a:cubicBezTo>
                <a:cubicBezTo>
                  <a:pt x="4366964" y="1919671"/>
                  <a:pt x="1962048" y="1889777"/>
                  <a:pt x="0" y="2000548"/>
                </a:cubicBezTo>
                <a:cubicBezTo>
                  <a:pt x="-159728" y="1603916"/>
                  <a:pt x="119343" y="485394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84956318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 pins in Arduino uno: 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SS (Slave Select)/ CS (Chip Select) – 10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MOSI (Master Out Slave In) – 11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MISO (Master In Slave Out) – 12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SCK (Serial Clock) – 13 </a:t>
            </a:r>
          </a:p>
        </p:txBody>
      </p:sp>
    </p:spTree>
    <p:extLst>
      <p:ext uri="{BB962C8B-B14F-4D97-AF65-F5344CB8AC3E}">
        <p14:creationId xmlns:p14="http://schemas.microsoft.com/office/powerpoint/2010/main" val="357632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289</TotalTime>
  <Words>452</Words>
  <Application>Microsoft Office PowerPoint</Application>
  <PresentationFormat>Widescreen</PresentationFormat>
  <Paragraphs>89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Modern Love</vt:lpstr>
      <vt:lpstr>The Hand</vt:lpstr>
      <vt:lpstr>Times New Roman</vt:lpstr>
      <vt:lpstr>Office Theme</vt:lpstr>
      <vt:lpstr>  Fire Prevention System   </vt:lpstr>
      <vt:lpstr>Sensors</vt:lpstr>
      <vt:lpstr>IR Sensor</vt:lpstr>
      <vt:lpstr>PowerPoint Presentation</vt:lpstr>
      <vt:lpstr>PowerPoint Presentation</vt:lpstr>
      <vt:lpstr>IR Sensor Calibration</vt:lpstr>
      <vt:lpstr>Temperature Sensor (MAX6675 Thermocouple Sensor)</vt:lpstr>
      <vt:lpstr>PowerPoint Presentation</vt:lpstr>
      <vt:lpstr>LabVIEW program for  the  Temperature sensor</vt:lpstr>
      <vt:lpstr>Smoke Gas Sensor (MQ2)</vt:lpstr>
      <vt:lpstr>Actuators</vt:lpstr>
      <vt:lpstr>PowerPoint Presentation</vt:lpstr>
      <vt:lpstr>Peripheral Devices</vt:lpstr>
      <vt:lpstr>LabVIEW program for  peripheral devices</vt:lpstr>
      <vt:lpstr>LabVIEW Interface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Fire Prevention System   </dc:title>
  <dc:creator>Sankavi Kanesalingam</dc:creator>
  <cp:lastModifiedBy>Darshana Sampath</cp:lastModifiedBy>
  <cp:revision>15</cp:revision>
  <dcterms:created xsi:type="dcterms:W3CDTF">2023-07-15T17:14:20Z</dcterms:created>
  <dcterms:modified xsi:type="dcterms:W3CDTF">2023-07-18T04:24:01Z</dcterms:modified>
</cp:coreProperties>
</file>

<file path=docProps/thumbnail.jpeg>
</file>